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80" r:id="rId7"/>
    <p:sldId id="281" r:id="rId8"/>
    <p:sldId id="282" r:id="rId9"/>
    <p:sldId id="275" r:id="rId10"/>
    <p:sldId id="276" r:id="rId11"/>
    <p:sldId id="277" r:id="rId12"/>
    <p:sldId id="267" r:id="rId13"/>
    <p:sldId id="278" r:id="rId1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3AC0"/>
    <a:srgbClr val="FFF2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06"/>
    <p:restoredTop sz="94649"/>
  </p:normalViewPr>
  <p:slideViewPr>
    <p:cSldViewPr snapToGrid="0" snapToObjects="1">
      <p:cViewPr varScale="1">
        <p:scale>
          <a:sx n="83" d="100"/>
          <a:sy n="83" d="100"/>
        </p:scale>
        <p:origin x="11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8BE55-339F-F445-A575-63108CFF2EA0}" type="datetimeFigureOut">
              <a:rPr lang="it-IT" smtClean="0"/>
              <a:t>03/12/18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AB763-26F1-8747-B984-A87E7B671C6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640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AB763-26F1-8747-B984-A87E7B671C6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773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DD9A-C6CF-3542-9440-6D4B620120D8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070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9238A-1A7F-DA49-A3E8-D68441C12C0A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63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1A555-A08C-7242-8134-AAAAD667E665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782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A1F8-307A-8440-B71E-A97F30FA1995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27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3368E-BCD3-A643-9871-2C72B90C5439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823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19DFD-13B5-5740-8E69-2BE34AD552C9}" type="datetime1">
              <a:rPr lang="it-IT" smtClean="0"/>
              <a:t>03/12/18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5797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28027-F7CC-5F4B-B447-AEDA9847581C}" type="datetime1">
              <a:rPr lang="it-IT" smtClean="0"/>
              <a:t>03/12/18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704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5652-2E0C-B849-B58E-EF18B70EFC0F}" type="datetime1">
              <a:rPr lang="it-IT" smtClean="0"/>
              <a:t>03/12/18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30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ED6D-C073-C046-9C91-ABCFB5993C4B}" type="datetime1">
              <a:rPr lang="it-IT" smtClean="0"/>
              <a:t>03/12/18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492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D81-BF4F-6F46-8531-161DA9159B5C}" type="datetime1">
              <a:rPr lang="it-IT" smtClean="0"/>
              <a:t>03/12/18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60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A069-2106-6C49-B315-2A0A740739E4}" type="datetime1">
              <a:rPr lang="it-IT" smtClean="0"/>
              <a:t>03/12/18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16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6F326-D8F0-A248-A426-D5B82F4F5F10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66E27-8CE7-BF4A-AD1E-68829EA9E79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7333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u.wiley.com/WileyCDA/WileyTitle/productCd-EHEP002455.html" TargetMode="External"/><Relationship Id="rId4" Type="http://schemas.openxmlformats.org/officeDocument/2006/relationships/hyperlink" Target="http://www.lock5stat.com" TargetMode="External"/><Relationship Id="rId5" Type="http://schemas.openxmlformats.org/officeDocument/2006/relationships/hyperlink" Target="http://instructors.coursesmart.co.uk/bookshel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u.wiley.com/WileyCDA/WileyTitle/productCd-1118318706.html?filter=TEXTBOOK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://www.unife.it/medicina/ls.infermieristica/studiare/2017-18/calendario-didattico-aa-2017-18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0446" y="392279"/>
            <a:ext cx="7904594" cy="2325163"/>
          </a:xfrm>
        </p:spPr>
        <p:txBody>
          <a:bodyPr>
            <a:normAutofit/>
          </a:bodyPr>
          <a:lstStyle/>
          <a:p>
            <a:r>
              <a:rPr lang="it-IT" sz="4000" dirty="0" smtClean="0"/>
              <a:t>Metodi Statistici per lo studio dei fenomeni sociali e sanitari</a:t>
            </a:r>
            <a:br>
              <a:rPr lang="it-IT" sz="4000" dirty="0" smtClean="0"/>
            </a:br>
            <a:r>
              <a:rPr lang="it-IT" sz="4800" dirty="0" smtClean="0"/>
              <a:t>LABORATORIO </a:t>
            </a:r>
            <a:endParaRPr lang="it-IT" sz="3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15362" y="3107998"/>
            <a:ext cx="7817754" cy="2301129"/>
          </a:xfrm>
        </p:spPr>
        <p:txBody>
          <a:bodyPr>
            <a:normAutofit/>
          </a:bodyPr>
          <a:lstStyle/>
          <a:p>
            <a:r>
              <a:rPr lang="it-IT" sz="2400" dirty="0" smtClean="0"/>
              <a:t>Scuola di Medicina – Università di Ferrara</a:t>
            </a:r>
            <a:endParaRPr lang="it-IT" sz="1600" dirty="0" smtClean="0"/>
          </a:p>
          <a:p>
            <a:r>
              <a:rPr lang="it-IT" sz="2000" dirty="0" smtClean="0"/>
              <a:t>Corso di Laurea Magistrale in </a:t>
            </a:r>
          </a:p>
          <a:p>
            <a:r>
              <a:rPr lang="it-IT" sz="2000" dirty="0" smtClean="0"/>
              <a:t>Scienze Infermieristiche e Ostetriche</a:t>
            </a:r>
          </a:p>
          <a:p>
            <a:r>
              <a:rPr lang="it-IT" sz="2000" dirty="0" smtClean="0"/>
              <a:t>Scienze Riabilitative delle Professioni Sanitarie</a:t>
            </a:r>
          </a:p>
          <a:p>
            <a:r>
              <a:rPr lang="it-IT" sz="2000" dirty="0" smtClean="0"/>
              <a:t>Scienze delle Professioni Sanitarie</a:t>
            </a:r>
          </a:p>
          <a:p>
            <a:r>
              <a:rPr lang="it-IT" sz="2000" dirty="0" smtClean="0"/>
              <a:t>Tecniche  Diagnostiche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40446" y="5547191"/>
            <a:ext cx="796758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Dr. Claudio Bonifazzi</a:t>
            </a:r>
          </a:p>
          <a:p>
            <a:r>
              <a:rPr lang="it-IT" dirty="0" smtClean="0"/>
              <a:t>Dipartimento di Scienze Biomediche e Chirurgico Specialistiche</a:t>
            </a:r>
          </a:p>
          <a:p>
            <a:pPr>
              <a:spcBef>
                <a:spcPts val="600"/>
              </a:spcBef>
            </a:pPr>
            <a:r>
              <a:rPr lang="it-IT" dirty="0" err="1" smtClean="0"/>
              <a:t>claudio.bonifazzi@unife.it</a:t>
            </a: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696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2681"/>
          </a:xfrm>
        </p:spPr>
        <p:txBody>
          <a:bodyPr/>
          <a:lstStyle/>
          <a:p>
            <a:pPr algn="l"/>
            <a:r>
              <a:rPr lang="it-IT" dirty="0"/>
              <a:t>Gruppi A &amp; B </a:t>
            </a:r>
          </a:p>
        </p:txBody>
      </p:sp>
      <p:pic>
        <p:nvPicPr>
          <p:cNvPr id="3" name="Immagine 2" descr="Elenco_studenti_Gruppo 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70"/>
          <a:stretch/>
        </p:blipFill>
        <p:spPr>
          <a:xfrm>
            <a:off x="4083508" y="487454"/>
            <a:ext cx="4731735" cy="6041838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457200" y="1552150"/>
            <a:ext cx="3481359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/>
              <a:t>Gruppo A</a:t>
            </a:r>
          </a:p>
          <a:p>
            <a:pPr marL="285750" indent="-285750">
              <a:buFont typeface="Arial"/>
              <a:buChar char="•"/>
            </a:pPr>
            <a:r>
              <a:rPr lang="it-IT" dirty="0" smtClean="0"/>
              <a:t>Classe  I:	30 Studenti</a:t>
            </a:r>
          </a:p>
          <a:p>
            <a:pPr marL="285750" indent="-285750">
              <a:buFont typeface="Arial"/>
              <a:buChar char="•"/>
            </a:pPr>
            <a:r>
              <a:rPr lang="it-IT" dirty="0" smtClean="0"/>
              <a:t>Classe II:	10 Studenti	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2923180"/>
            <a:ext cx="3481359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/>
              <a:t>Gruppo B</a:t>
            </a:r>
          </a:p>
          <a:p>
            <a:pPr marL="285750" indent="-285750">
              <a:buFont typeface="Arial"/>
              <a:buChar char="•"/>
            </a:pPr>
            <a:r>
              <a:rPr lang="it-IT" dirty="0" smtClean="0"/>
              <a:t>Classe  II:	15 Studenti</a:t>
            </a:r>
          </a:p>
          <a:p>
            <a:pPr marL="285750" indent="-285750">
              <a:buFont typeface="Arial"/>
              <a:buChar char="•"/>
            </a:pPr>
            <a:r>
              <a:rPr lang="it-IT" dirty="0" smtClean="0"/>
              <a:t>Classe III:	25 Studenti	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C72B-8F26-9349-9505-F01CAE467DBF}" type="datetime1">
              <a:rPr lang="it-IT" smtClean="0"/>
              <a:t>03/12/18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944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9647"/>
          </a:xfrm>
        </p:spPr>
        <p:txBody>
          <a:bodyPr>
            <a:normAutofit/>
          </a:bodyPr>
          <a:lstStyle/>
          <a:p>
            <a:r>
              <a:rPr lang="it-IT" dirty="0" smtClean="0"/>
              <a:t>Indagine Statistica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54286" y="1323920"/>
            <a:ext cx="79156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2800" dirty="0" smtClean="0"/>
              <a:t>Sondaggio sulle Conoscenze Statistiche </a:t>
            </a:r>
          </a:p>
          <a:p>
            <a:pPr marL="538163" lvl="1" indent="-268288">
              <a:buFont typeface="Arial"/>
              <a:buChar char="•"/>
            </a:pPr>
            <a:r>
              <a:rPr lang="it-IT" sz="2000" dirty="0" smtClean="0"/>
              <a:t>Realizzare uno Studio Osservazionale</a:t>
            </a:r>
          </a:p>
          <a:p>
            <a:pPr marL="538163" lvl="1" indent="-268288">
              <a:buFont typeface="Arial"/>
              <a:buChar char="•"/>
            </a:pPr>
            <a:r>
              <a:rPr lang="it-IT" sz="2000" dirty="0" smtClean="0"/>
              <a:t>Valutare la conoscenza degli strumenti della Analisi Dati</a:t>
            </a:r>
          </a:p>
          <a:p>
            <a:pPr marL="538163" lvl="1" indent="-268288">
              <a:buFont typeface="Arial"/>
              <a:buChar char="•"/>
            </a:pPr>
            <a:r>
              <a:rPr lang="it-IT" sz="2000" dirty="0" smtClean="0"/>
              <a:t>Valutare il grado di autonomia nell’uso di strumenti analisi</a:t>
            </a:r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54286" y="2860111"/>
            <a:ext cx="79156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2800" dirty="0" smtClean="0"/>
              <a:t>Questionario</a:t>
            </a:r>
          </a:p>
          <a:p>
            <a:pPr marL="538163" lvl="1" indent="-268288">
              <a:buFont typeface="Arial"/>
              <a:buChar char="•"/>
            </a:pPr>
            <a:r>
              <a:rPr lang="it-IT" sz="2000" dirty="0"/>
              <a:t>Informazioni d carattere generale</a:t>
            </a:r>
          </a:p>
          <a:p>
            <a:pPr marL="538163" lvl="1" indent="-268288">
              <a:buFont typeface="Arial"/>
              <a:buChar char="•"/>
            </a:pPr>
            <a:r>
              <a:rPr lang="it-IT" sz="2000" dirty="0"/>
              <a:t>Informazioni di carattere </a:t>
            </a:r>
            <a:r>
              <a:rPr lang="it-IT" sz="2000" dirty="0" smtClean="0"/>
              <a:t>tecnico</a:t>
            </a:r>
          </a:p>
          <a:p>
            <a:pPr marL="538163" lvl="1" indent="-268288">
              <a:buFont typeface="Arial"/>
              <a:buChar char="•"/>
            </a:pPr>
            <a:r>
              <a:rPr lang="it-IT" sz="2000" dirty="0" smtClean="0"/>
              <a:t>Informazioni di interesse sulla analisi dei dati</a:t>
            </a:r>
            <a:endParaRPr lang="it-IT" sz="20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54286" y="4396302"/>
            <a:ext cx="8032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2800" dirty="0" smtClean="0"/>
              <a:t>Test di Ingresso</a:t>
            </a:r>
          </a:p>
          <a:p>
            <a:pPr marL="538163" lvl="1" indent="-268288">
              <a:buFont typeface="Arial"/>
              <a:buChar char="•"/>
            </a:pPr>
            <a:r>
              <a:rPr lang="it-IT" sz="2000" dirty="0" smtClean="0"/>
              <a:t>Quiz a Scelta Multipla (15 domande)</a:t>
            </a:r>
            <a:endParaRPr lang="it-IT" sz="20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54286" y="5316940"/>
            <a:ext cx="8032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2800" dirty="0" smtClean="0"/>
              <a:t>Questionario e Test di Ingresso</a:t>
            </a:r>
          </a:p>
          <a:p>
            <a:pPr marL="538163" lvl="1" indent="-268288">
              <a:buFont typeface="Arial"/>
              <a:buChar char="•"/>
            </a:pPr>
            <a:r>
              <a:rPr lang="it-IT" sz="2000" dirty="0" smtClean="0"/>
              <a:t>Data-set con variabili Qualitative e Quantitative</a:t>
            </a:r>
            <a:endParaRPr lang="it-IT" sz="2000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8A38-65CF-FE44-8C03-46923E261E4D}" type="datetime1">
              <a:rPr lang="it-IT" smtClean="0"/>
              <a:t>03/12/18</a:t>
            </a:fld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726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806" y="707137"/>
            <a:ext cx="6120000" cy="602332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49040" cy="815715"/>
          </a:xfrm>
          <a:noFill/>
        </p:spPr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it-IT" sz="3600" dirty="0" smtClean="0"/>
              <a:t>Questionario</a:t>
            </a:r>
            <a:endParaRPr lang="it-IT" sz="28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8E3A-FA82-F440-8F50-77F80439E7C1}" type="datetime1">
              <a:rPr lang="it-IT" smtClean="0"/>
              <a:t>03/12/18</a:t>
            </a:fld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169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45" y="631185"/>
            <a:ext cx="5760000" cy="606277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53840" cy="713094"/>
          </a:xfrm>
        </p:spPr>
        <p:txBody>
          <a:bodyPr>
            <a:noAutofit/>
          </a:bodyPr>
          <a:lstStyle/>
          <a:p>
            <a:pPr algn="l"/>
            <a:r>
              <a:rPr lang="it-IT" dirty="0" smtClean="0"/>
              <a:t>Test di Ingresso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C0CC-5974-974D-9E7B-C0E5C9F7F84F}" type="datetime1">
              <a:rPr lang="it-IT" smtClean="0"/>
              <a:t>03/12/18</a:t>
            </a:fld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029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1410"/>
          </a:xfrm>
        </p:spPr>
        <p:txBody>
          <a:bodyPr/>
          <a:lstStyle/>
          <a:p>
            <a:r>
              <a:rPr lang="it-IT" dirty="0" smtClean="0"/>
              <a:t>Corso Teorico/Pratico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88264" y="1146048"/>
            <a:ext cx="7967472" cy="4647406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it-IT" sz="2000" dirty="0" smtClean="0"/>
              <a:t>Progettare e realizzare una </a:t>
            </a:r>
            <a:r>
              <a:rPr lang="it-IT" sz="2000" b="1" i="1" dirty="0" smtClean="0"/>
              <a:t>Indagine Esplorativa </a:t>
            </a:r>
            <a:r>
              <a:rPr lang="it-IT" sz="2000" dirty="0" smtClean="0"/>
              <a:t>o un </a:t>
            </a:r>
            <a:r>
              <a:rPr lang="it-IT" sz="2000" b="1" i="1" dirty="0" smtClean="0"/>
              <a:t>Esperimento</a:t>
            </a:r>
            <a:r>
              <a:rPr lang="it-IT" sz="2000" dirty="0" smtClean="0"/>
              <a:t>, analizzare i dati raccolti nel campione con gli strumenti della </a:t>
            </a:r>
            <a:r>
              <a:rPr lang="it-IT" sz="2000" b="1" i="1" dirty="0" smtClean="0"/>
              <a:t>analisi statistica descrittiva </a:t>
            </a:r>
            <a:r>
              <a:rPr lang="it-IT" sz="2000" dirty="0" smtClean="0"/>
              <a:t>e </a:t>
            </a:r>
            <a:r>
              <a:rPr lang="it-IT" sz="2000" b="1" i="1" dirty="0" smtClean="0"/>
              <a:t>inferenziale</a:t>
            </a:r>
            <a:r>
              <a:rPr lang="it-IT" sz="2000" dirty="0" smtClean="0"/>
              <a:t>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it-IT" sz="2000" dirty="0" smtClean="0"/>
              <a:t>Oggetto della analisi sono </a:t>
            </a:r>
            <a:r>
              <a:rPr lang="it-IT" sz="2000" b="1" i="1" dirty="0" smtClean="0"/>
              <a:t>data-set</a:t>
            </a:r>
            <a:r>
              <a:rPr lang="it-IT" sz="2000" i="1" dirty="0" smtClean="0"/>
              <a:t> </a:t>
            </a:r>
            <a:r>
              <a:rPr lang="it-IT" sz="2000" dirty="0" smtClean="0"/>
              <a:t>con </a:t>
            </a:r>
            <a:r>
              <a:rPr lang="it-IT" sz="2000" i="1" dirty="0" err="1" smtClean="0"/>
              <a:t>n</a:t>
            </a:r>
            <a:r>
              <a:rPr lang="it-IT" sz="2000" dirty="0" smtClean="0"/>
              <a:t>-</a:t>
            </a:r>
            <a:r>
              <a:rPr lang="it-IT" sz="2000" i="1" dirty="0" smtClean="0"/>
              <a:t>elementi </a:t>
            </a:r>
            <a:r>
              <a:rPr lang="it-IT" sz="2000" dirty="0" smtClean="0"/>
              <a:t>(</a:t>
            </a:r>
            <a:r>
              <a:rPr lang="it-IT" sz="2000" i="1" dirty="0" smtClean="0"/>
              <a:t>casi,</a:t>
            </a:r>
            <a:r>
              <a:rPr lang="it-IT" sz="2000" dirty="0" smtClean="0"/>
              <a:t> </a:t>
            </a:r>
            <a:r>
              <a:rPr lang="it-IT" sz="2000" b="1" i="1" dirty="0" smtClean="0"/>
              <a:t>osservazioni</a:t>
            </a:r>
            <a:r>
              <a:rPr lang="it-IT" sz="2000" dirty="0" smtClean="0"/>
              <a:t>)</a:t>
            </a:r>
            <a:r>
              <a:rPr lang="it-IT" sz="2000" i="1" dirty="0" smtClean="0"/>
              <a:t> </a:t>
            </a:r>
            <a:r>
              <a:rPr lang="it-IT" sz="2000" dirty="0" smtClean="0"/>
              <a:t>caratterizzati da vari </a:t>
            </a:r>
            <a:r>
              <a:rPr lang="it-IT" sz="2000" i="1" dirty="0" smtClean="0"/>
              <a:t>attributi</a:t>
            </a:r>
            <a:r>
              <a:rPr lang="it-IT" sz="2000" dirty="0" smtClean="0"/>
              <a:t> o </a:t>
            </a:r>
            <a:r>
              <a:rPr lang="it-IT" sz="2000" b="1" i="1" dirty="0" smtClean="0"/>
              <a:t>variabili</a:t>
            </a:r>
            <a:r>
              <a:rPr lang="it-IT" sz="2000" dirty="0" smtClean="0"/>
              <a:t>. Gli esempi che utilizzeremo per l’indagine provengono da ambiti sanitari, sociali, scientifici, sportivi, ….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it-IT" sz="2000" dirty="0" smtClean="0"/>
              <a:t>Utilizzeremo un </a:t>
            </a:r>
            <a:r>
              <a:rPr lang="it-IT" sz="2000" b="1" i="1" dirty="0" smtClean="0"/>
              <a:t>software di Analisi Statistica </a:t>
            </a:r>
            <a:r>
              <a:rPr lang="it-IT" sz="2000" dirty="0" smtClean="0"/>
              <a:t>(MINITAB17) e una </a:t>
            </a:r>
            <a:r>
              <a:rPr lang="it-IT" sz="2000" b="1" i="1" dirty="0" smtClean="0"/>
              <a:t>Applet</a:t>
            </a:r>
            <a:r>
              <a:rPr lang="it-IT" sz="2000" dirty="0" smtClean="0"/>
              <a:t> (</a:t>
            </a:r>
            <a:r>
              <a:rPr lang="it-IT" sz="2000" dirty="0" err="1" smtClean="0"/>
              <a:t>StatKey</a:t>
            </a:r>
            <a:r>
              <a:rPr lang="it-IT" sz="2000" dirty="0" smtClean="0"/>
              <a:t>) per analizzare, descrivere e riassumere in tabelle e grafici i dati raccolti e presenti nel campione e preparare una relazione. 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it-IT" sz="2000" dirty="0" smtClean="0"/>
              <a:t>L’obiettivo </a:t>
            </a:r>
            <a:r>
              <a:rPr lang="it-IT" sz="2000" dirty="0"/>
              <a:t>è </a:t>
            </a:r>
            <a:r>
              <a:rPr lang="it-IT" sz="2000" dirty="0" smtClean="0"/>
              <a:t>costruire un </a:t>
            </a:r>
            <a:r>
              <a:rPr lang="it-IT" sz="2000" b="1" i="1" dirty="0" smtClean="0"/>
              <a:t>modello </a:t>
            </a:r>
            <a:r>
              <a:rPr lang="it-IT" sz="2000" b="1" i="1" dirty="0"/>
              <a:t>della realtà </a:t>
            </a:r>
            <a:r>
              <a:rPr lang="it-IT" sz="2000" dirty="0" smtClean="0"/>
              <a:t>a partire dai dati presenti nel </a:t>
            </a:r>
            <a:r>
              <a:rPr lang="it-IT" sz="2000" b="1" i="1" dirty="0" smtClean="0"/>
              <a:t>campione</a:t>
            </a:r>
            <a:r>
              <a:rPr lang="it-IT" sz="2000" dirty="0" smtClean="0"/>
              <a:t> tenendo conto dei limiti intrinseci del campionamento e dei possibili errori nel generalizzare i risultati alla </a:t>
            </a:r>
            <a:r>
              <a:rPr lang="it-IT" sz="2000" b="1" i="1" dirty="0" smtClean="0"/>
              <a:t>popolazione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B61E-8B57-9548-BBBB-EB619E121F17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526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Struttura del Corso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18703" y="1236592"/>
            <a:ext cx="8488627" cy="4978223"/>
          </a:xfrm>
        </p:spPr>
        <p:txBody>
          <a:bodyPr>
            <a:normAutofit fontScale="77500" lnSpcReduction="20000"/>
          </a:bodyPr>
          <a:lstStyle/>
          <a:p>
            <a:pPr marL="268288" indent="-268288"/>
            <a:r>
              <a:rPr lang="it-IT" sz="3100" dirty="0" smtClean="0"/>
              <a:t>Lezione Introduttiva e Lezioni a Gruppi in Aula F5</a:t>
            </a:r>
          </a:p>
          <a:p>
            <a:pPr marL="668338" lvl="1" indent="-268288"/>
            <a:r>
              <a:rPr lang="it-IT" sz="2600" dirty="0" smtClean="0"/>
              <a:t>Questionario </a:t>
            </a:r>
            <a:r>
              <a:rPr lang="it-IT" sz="2600" dirty="0"/>
              <a:t>e Test</a:t>
            </a:r>
          </a:p>
          <a:p>
            <a:pPr marL="668338" lvl="1" indent="-268288"/>
            <a:r>
              <a:rPr lang="it-IT" sz="2600" dirty="0"/>
              <a:t>Descrizione della prova </a:t>
            </a:r>
            <a:r>
              <a:rPr lang="it-IT" sz="2600" dirty="0" smtClean="0"/>
              <a:t>di esame</a:t>
            </a:r>
          </a:p>
          <a:p>
            <a:pPr marL="268288" indent="-268288"/>
            <a:r>
              <a:rPr lang="it-IT" sz="3100" dirty="0" smtClean="0"/>
              <a:t>Programma del Corso</a:t>
            </a:r>
          </a:p>
          <a:p>
            <a:pPr marL="668338" lvl="1" indent="-268288"/>
            <a:r>
              <a:rPr lang="it-IT" sz="2600" dirty="0" smtClean="0"/>
              <a:t>Statistica Descrittiva</a:t>
            </a:r>
          </a:p>
          <a:p>
            <a:pPr marL="979488" lvl="2" indent="-352425">
              <a:spcBef>
                <a:spcPts val="600"/>
              </a:spcBef>
              <a:buFont typeface="Wingdings" charset="2"/>
              <a:buChar char="§"/>
            </a:pPr>
            <a:r>
              <a:rPr lang="it-IT" sz="2500" dirty="0"/>
              <a:t>Una/Due variabili </a:t>
            </a:r>
            <a:r>
              <a:rPr lang="it-IT" sz="2500" dirty="0" smtClean="0"/>
              <a:t>qualitative e quantitative</a:t>
            </a:r>
            <a:endParaRPr lang="it-IT" sz="2500" dirty="0"/>
          </a:p>
          <a:p>
            <a:pPr marL="979488" lvl="2" indent="-352425">
              <a:spcBef>
                <a:spcPts val="600"/>
              </a:spcBef>
              <a:buFont typeface="Wingdings" charset="2"/>
              <a:buChar char="§"/>
            </a:pPr>
            <a:r>
              <a:rPr lang="it-IT" sz="2500" dirty="0" smtClean="0"/>
              <a:t>Una qualitativa e una quantitativa. </a:t>
            </a:r>
          </a:p>
          <a:p>
            <a:pPr marL="668338" lvl="1" indent="-268288"/>
            <a:r>
              <a:rPr lang="it-IT" sz="2600" dirty="0"/>
              <a:t>Statistica Inferenziale</a:t>
            </a:r>
          </a:p>
          <a:p>
            <a:pPr marL="979488" lvl="2" indent="-352425">
              <a:spcBef>
                <a:spcPts val="600"/>
              </a:spcBef>
              <a:buFont typeface="Wingdings" charset="2"/>
              <a:buChar char="§"/>
            </a:pPr>
            <a:r>
              <a:rPr lang="it-IT" sz="2500" dirty="0" smtClean="0"/>
              <a:t>Test di ipotesi sulla media e proporzione di popolazione</a:t>
            </a:r>
          </a:p>
          <a:p>
            <a:pPr marL="979488" lvl="2" indent="-352425">
              <a:spcBef>
                <a:spcPts val="600"/>
              </a:spcBef>
              <a:buFont typeface="Wingdings" charset="2"/>
              <a:buChar char="§"/>
            </a:pPr>
            <a:r>
              <a:rPr lang="it-IT" sz="2500" dirty="0" smtClean="0"/>
              <a:t>Test di ipotesi </a:t>
            </a:r>
            <a:r>
              <a:rPr lang="it-IT" sz="2500" dirty="0" smtClean="0"/>
              <a:t>sul confronto </a:t>
            </a:r>
            <a:r>
              <a:rPr lang="it-IT" sz="2500" dirty="0" smtClean="0"/>
              <a:t>fra medie </a:t>
            </a:r>
            <a:r>
              <a:rPr lang="it-IT" sz="2500" dirty="0" smtClean="0"/>
              <a:t>e proporzion</a:t>
            </a:r>
            <a:r>
              <a:rPr lang="it-IT" sz="2500" dirty="0" smtClean="0"/>
              <a:t>i</a:t>
            </a:r>
          </a:p>
          <a:p>
            <a:pPr marL="979488" lvl="2" indent="-352425">
              <a:spcBef>
                <a:spcPts val="600"/>
              </a:spcBef>
              <a:buFont typeface="Wingdings" charset="2"/>
              <a:buChar char="§"/>
            </a:pPr>
            <a:r>
              <a:rPr lang="it-IT" sz="2500" dirty="0" smtClean="0"/>
              <a:t>Test </a:t>
            </a:r>
            <a:r>
              <a:rPr lang="it-IT" sz="2500" dirty="0" smtClean="0"/>
              <a:t>di ipotesi </a:t>
            </a:r>
            <a:r>
              <a:rPr lang="it-IT" sz="2500" dirty="0" smtClean="0"/>
              <a:t>sulla </a:t>
            </a:r>
            <a:r>
              <a:rPr lang="it-IT" sz="2500" dirty="0" smtClean="0"/>
              <a:t>regressione </a:t>
            </a:r>
            <a:r>
              <a:rPr lang="it-IT" sz="2500" dirty="0" smtClean="0"/>
              <a:t>lineare</a:t>
            </a:r>
            <a:endParaRPr lang="it-IT" sz="2500" dirty="0" smtClean="0"/>
          </a:p>
          <a:p>
            <a:pPr marL="268288" indent="-268288"/>
            <a:r>
              <a:rPr lang="it-IT" sz="3100" dirty="0" smtClean="0"/>
              <a:t>Software </a:t>
            </a:r>
            <a:r>
              <a:rPr lang="it-IT" sz="3100" dirty="0"/>
              <a:t>di analisi statistica MINITAB e Applet </a:t>
            </a:r>
            <a:r>
              <a:rPr lang="it-IT" sz="3100" dirty="0" err="1"/>
              <a:t>StatKey</a:t>
            </a:r>
            <a:endParaRPr lang="it-IT" sz="3100" dirty="0"/>
          </a:p>
          <a:p>
            <a:pPr marL="268288" lvl="1" indent="-268288">
              <a:buFont typeface="Arial"/>
              <a:buChar char="•"/>
            </a:pPr>
            <a:r>
              <a:rPr lang="it-IT" sz="3100" dirty="0" smtClean="0"/>
              <a:t>Data-set</a:t>
            </a:r>
          </a:p>
          <a:p>
            <a:pPr marL="668338" lvl="2" indent="-268288"/>
            <a:r>
              <a:rPr lang="mr-IN" sz="2600" dirty="0" smtClean="0"/>
              <a:t>…</a:t>
            </a:r>
            <a:r>
              <a:rPr lang="it-IT" sz="2600" dirty="0" smtClean="0"/>
              <a:t>..</a:t>
            </a:r>
          </a:p>
          <a:p>
            <a:pPr marL="668338" lvl="2" indent="-268288"/>
            <a:r>
              <a:rPr lang="it-IT" sz="2600" dirty="0" smtClean="0"/>
              <a:t>Questionario e Test compilati dagli studenti</a:t>
            </a:r>
            <a:endParaRPr lang="it-IT" sz="2600" dirty="0"/>
          </a:p>
        </p:txBody>
      </p:sp>
      <p:sp>
        <p:nvSpPr>
          <p:cNvPr id="4" name="Rettangolo 3"/>
          <p:cNvSpPr/>
          <p:nvPr/>
        </p:nvSpPr>
        <p:spPr>
          <a:xfrm>
            <a:off x="318703" y="6214815"/>
            <a:ext cx="86327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baseline="30000" dirty="0">
                <a:solidFill>
                  <a:prstClr val="black"/>
                </a:solidFill>
              </a:rPr>
              <a:t>(*</a:t>
            </a:r>
            <a:r>
              <a:rPr lang="it-IT" b="1" baseline="30000" dirty="0" smtClean="0">
                <a:solidFill>
                  <a:prstClr val="black"/>
                </a:solidFill>
              </a:rPr>
              <a:t>)</a:t>
            </a:r>
            <a:r>
              <a:rPr lang="it-IT" sz="1600" b="1" dirty="0" smtClean="0"/>
              <a:t> 20PC e 40 posti; 2 gruppi per 20 ore/gruppo, uso dei portatili personali</a:t>
            </a:r>
            <a:endParaRPr lang="it-IT" sz="1600" b="1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A5FF-AC3A-134F-A8D9-70F3FBD36B52}" type="datetime1">
              <a:rPr lang="it-IT" smtClean="0"/>
              <a:t>03/12/18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81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65196"/>
          </a:xfrm>
        </p:spPr>
        <p:txBody>
          <a:bodyPr/>
          <a:lstStyle/>
          <a:p>
            <a:r>
              <a:rPr lang="it-IT" dirty="0" smtClean="0"/>
              <a:t>Testi di Consultazione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6940" y="1187851"/>
            <a:ext cx="8229600" cy="2835510"/>
          </a:xfrm>
          <a:ln w="12700">
            <a:solidFill>
              <a:srgbClr val="3B3AC0"/>
            </a:solidFill>
          </a:ln>
        </p:spPr>
        <p:txBody>
          <a:bodyPr>
            <a:normAutofit/>
          </a:bodyPr>
          <a:lstStyle/>
          <a:p>
            <a:r>
              <a:rPr lang="it-IT" sz="2400" dirty="0" err="1"/>
              <a:t>Prem</a:t>
            </a:r>
            <a:r>
              <a:rPr lang="it-IT" sz="2400" dirty="0"/>
              <a:t> S. </a:t>
            </a:r>
            <a:r>
              <a:rPr lang="it-IT" sz="2400" dirty="0" smtClean="0"/>
              <a:t>Mann (Biblioteca SM Grazie)</a:t>
            </a:r>
          </a:p>
          <a:p>
            <a:pPr lvl="1"/>
            <a:r>
              <a:rPr lang="it-IT" sz="2400" dirty="0" smtClean="0">
                <a:hlinkClick r:id="rId2"/>
              </a:rPr>
              <a:t>Introductory Statistics (7° Ed), 2015; Wiley </a:t>
            </a:r>
            <a:endParaRPr lang="it-IT" sz="2400" dirty="0" smtClean="0"/>
          </a:p>
          <a:p>
            <a:r>
              <a:rPr lang="it-IT" sz="2400" dirty="0" smtClean="0"/>
              <a:t>R.H. Lock, P.F. Lock, … (Biblioteca SM Grazie)</a:t>
            </a:r>
          </a:p>
          <a:p>
            <a:pPr lvl="1"/>
            <a:r>
              <a:rPr lang="it-IT" sz="2400" dirty="0">
                <a:hlinkClick r:id="rId3"/>
              </a:rPr>
              <a:t>Statistics: Unlocking the Power of Data</a:t>
            </a:r>
            <a:r>
              <a:rPr lang="it-IT" sz="2400" dirty="0" smtClean="0">
                <a:hlinkClick r:id="rId3"/>
              </a:rPr>
              <a:t> (1° Ed), 2015; Wiley</a:t>
            </a:r>
            <a:endParaRPr lang="it-IT" sz="2400" dirty="0" smtClean="0"/>
          </a:p>
          <a:p>
            <a:pPr lvl="1"/>
            <a:r>
              <a:rPr lang="it-IT" sz="2400" dirty="0" smtClean="0">
                <a:hlinkClick r:id="rId4"/>
              </a:rPr>
              <a:t>Companion Materials for Statistics: ….</a:t>
            </a:r>
            <a:endParaRPr lang="it-IT" sz="2400" dirty="0" smtClean="0"/>
          </a:p>
          <a:p>
            <a:r>
              <a:rPr lang="it-IT" sz="2400" dirty="0" smtClean="0">
                <a:hlinkClick r:id="rId5"/>
              </a:rPr>
              <a:t>Wiley CourseSmart</a:t>
            </a:r>
            <a:r>
              <a:rPr lang="it-IT" sz="2400" dirty="0" smtClean="0"/>
              <a:t>. Versioni Online for Digital </a:t>
            </a:r>
            <a:r>
              <a:rPr lang="it-IT" sz="2400" dirty="0" err="1" smtClean="0"/>
              <a:t>Rent</a:t>
            </a:r>
            <a:endParaRPr lang="it-IT" sz="2400" dirty="0" smtClean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326940" y="4230624"/>
            <a:ext cx="8229600" cy="2387057"/>
          </a:xfrm>
          <a:prstGeom prst="rect">
            <a:avLst/>
          </a:prstGeom>
          <a:ln w="12700">
            <a:solidFill>
              <a:srgbClr val="3B3A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000" dirty="0" smtClean="0"/>
              <a:t>In lingua Italiana </a:t>
            </a:r>
            <a:r>
              <a:rPr lang="mr-IN" sz="2000" dirty="0" smtClean="0"/>
              <a:t>–</a:t>
            </a:r>
            <a:r>
              <a:rPr lang="it-IT" sz="2000" dirty="0" smtClean="0"/>
              <a:t> Consultabili su richiesta</a:t>
            </a:r>
          </a:p>
          <a:p>
            <a:r>
              <a:rPr lang="it-IT" sz="1800" dirty="0" smtClean="0"/>
              <a:t>Geoffrey Norman, David </a:t>
            </a:r>
            <a:r>
              <a:rPr lang="it-IT" sz="1800" dirty="0" err="1" smtClean="0"/>
              <a:t>Streiner</a:t>
            </a:r>
            <a:endParaRPr lang="it-IT" sz="1800" dirty="0" smtClean="0"/>
          </a:p>
          <a:p>
            <a:pPr lvl="1"/>
            <a:r>
              <a:rPr lang="it-IT" sz="1800" dirty="0" smtClean="0"/>
              <a:t>Biostatistica (2° Ed), 2015, Casa Editrice Ambrosiana</a:t>
            </a:r>
          </a:p>
          <a:p>
            <a:r>
              <a:rPr lang="it-IT" sz="1800" dirty="0" err="1" smtClean="0"/>
              <a:t>Wayne</a:t>
            </a:r>
            <a:r>
              <a:rPr lang="it-IT" sz="1800" dirty="0" smtClean="0"/>
              <a:t> </a:t>
            </a:r>
            <a:r>
              <a:rPr lang="it-IT" sz="1800" dirty="0" err="1" smtClean="0"/>
              <a:t>W</a:t>
            </a:r>
            <a:r>
              <a:rPr lang="it-IT" sz="1800" dirty="0" smtClean="0"/>
              <a:t>. Daniel</a:t>
            </a:r>
          </a:p>
          <a:p>
            <a:pPr lvl="1"/>
            <a:r>
              <a:rPr lang="it-IT" sz="1800" dirty="0"/>
              <a:t>Biostatistica (2° Ed), 2015, </a:t>
            </a:r>
            <a:r>
              <a:rPr lang="it-IT" sz="1800" dirty="0" err="1" smtClean="0"/>
              <a:t>EdiSES</a:t>
            </a:r>
            <a:endParaRPr lang="it-IT" sz="1800" dirty="0" smtClean="0"/>
          </a:p>
          <a:p>
            <a:r>
              <a:rPr lang="it-IT" sz="1800" dirty="0"/>
              <a:t>M. </a:t>
            </a:r>
            <a:r>
              <a:rPr lang="it-IT" sz="1800" dirty="0" err="1"/>
              <a:t>Whitlock</a:t>
            </a:r>
            <a:r>
              <a:rPr lang="it-IT" sz="1800" dirty="0"/>
              <a:t>, D. </a:t>
            </a:r>
            <a:r>
              <a:rPr lang="it-IT" sz="1800" dirty="0" err="1" smtClean="0"/>
              <a:t>Schluter</a:t>
            </a:r>
            <a:endParaRPr lang="it-IT" sz="1800" dirty="0" smtClean="0"/>
          </a:p>
          <a:p>
            <a:pPr lvl="1"/>
            <a:r>
              <a:rPr lang="it-IT" sz="1800" dirty="0" smtClean="0"/>
              <a:t>Analisi dei dati biologici (1 Ed), 2010)</a:t>
            </a:r>
            <a:endParaRPr lang="it-IT" sz="1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2ED6D-CE36-C444-A424-E354AC4F793B}" type="datetime1">
              <a:rPr lang="it-IT" smtClean="0"/>
              <a:t>03/12/18</a:t>
            </a:fld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54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9335"/>
          </a:xfrm>
        </p:spPr>
        <p:txBody>
          <a:bodyPr/>
          <a:lstStyle/>
          <a:p>
            <a:r>
              <a:rPr lang="it-IT" dirty="0" smtClean="0"/>
              <a:t>Appunti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84568" y="760928"/>
            <a:ext cx="3114103" cy="611567"/>
          </a:xfrm>
        </p:spPr>
        <p:txBody>
          <a:bodyPr/>
          <a:lstStyle/>
          <a:p>
            <a:r>
              <a:rPr lang="it-IT" dirty="0" smtClean="0"/>
              <a:t>Google Drive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t="10907"/>
          <a:stretch/>
        </p:blipFill>
        <p:spPr>
          <a:xfrm>
            <a:off x="582998" y="1493472"/>
            <a:ext cx="6300000" cy="4692959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520484" y="3051965"/>
            <a:ext cx="448199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Appunti tratti da:  </a:t>
            </a:r>
          </a:p>
          <a:p>
            <a:pPr marL="285750" indent="-285750">
              <a:buFont typeface="Wingdings" charset="2"/>
              <a:buChar char="§"/>
            </a:pPr>
            <a:r>
              <a:rPr lang="it-IT" dirty="0" smtClean="0"/>
              <a:t>Mann, </a:t>
            </a:r>
            <a:r>
              <a:rPr lang="it-IT" dirty="0" err="1" smtClean="0"/>
              <a:t>Introductory</a:t>
            </a:r>
            <a:r>
              <a:rPr lang="it-IT" dirty="0" smtClean="0"/>
              <a:t> </a:t>
            </a:r>
            <a:r>
              <a:rPr lang="it-IT" dirty="0" err="1" smtClean="0"/>
              <a:t>Statistics</a:t>
            </a:r>
            <a:endParaRPr lang="it-IT" dirty="0" smtClean="0"/>
          </a:p>
          <a:p>
            <a:pPr marL="444500" lvl="1" indent="-173038">
              <a:buFont typeface="Lucida Grande"/>
              <a:buChar char="-"/>
            </a:pPr>
            <a:r>
              <a:rPr lang="it-IT" dirty="0" smtClean="0"/>
              <a:t>Presentazioni in formato PPTX per i corsi di Radiologia, Scienze Motorie, Lauree Magistrali.</a:t>
            </a:r>
          </a:p>
          <a:p>
            <a:pPr marL="100012" indent="-285750">
              <a:buFont typeface="Wingdings" charset="2"/>
              <a:buChar char="§"/>
            </a:pPr>
            <a:r>
              <a:rPr lang="it-IT" dirty="0" smtClean="0"/>
              <a:t>Lock, </a:t>
            </a:r>
            <a:r>
              <a:rPr lang="it-IT" dirty="0" err="1" smtClean="0"/>
              <a:t>Statistics</a:t>
            </a:r>
            <a:r>
              <a:rPr lang="it-IT" dirty="0" smtClean="0"/>
              <a:t>: </a:t>
            </a:r>
            <a:r>
              <a:rPr lang="it-IT" dirty="0" err="1" smtClean="0"/>
              <a:t>Unlocking</a:t>
            </a:r>
            <a:r>
              <a:rPr lang="it-IT" dirty="0" smtClean="0"/>
              <a:t> the </a:t>
            </a:r>
            <a:r>
              <a:rPr lang="it-IT" dirty="0" err="1" smtClean="0"/>
              <a:t>Power</a:t>
            </a:r>
            <a:r>
              <a:rPr lang="it-IT" dirty="0" smtClean="0"/>
              <a:t> ….</a:t>
            </a:r>
          </a:p>
          <a:p>
            <a:pPr marL="444500" lvl="1" indent="-173038">
              <a:buFont typeface="Lucida Grande"/>
              <a:buChar char="-"/>
            </a:pPr>
            <a:r>
              <a:rPr lang="it-IT" dirty="0" smtClean="0"/>
              <a:t>Presentazioni </a:t>
            </a:r>
            <a:r>
              <a:rPr lang="it-IT" dirty="0"/>
              <a:t>in formato </a:t>
            </a:r>
            <a:r>
              <a:rPr lang="it-IT" dirty="0" smtClean="0"/>
              <a:t>PPTX disponibili sul Book Companion Site (</a:t>
            </a:r>
            <a:r>
              <a:rPr lang="it-IT" dirty="0" err="1" smtClean="0"/>
              <a:t>Wiley</a:t>
            </a:r>
            <a:r>
              <a:rPr lang="it-IT" dirty="0" smtClean="0"/>
              <a:t>).</a:t>
            </a:r>
          </a:p>
          <a:p>
            <a:pPr marL="285750" indent="-285750">
              <a:buFont typeface="Wingdings" charset="2"/>
              <a:buChar char="§"/>
            </a:pPr>
            <a:r>
              <a:rPr lang="it-IT" dirty="0" smtClean="0"/>
              <a:t>MINITAB</a:t>
            </a:r>
          </a:p>
          <a:p>
            <a:pPr marL="444500" lvl="1" indent="-173038">
              <a:buFont typeface="Lucida Grande"/>
              <a:buChar char="-"/>
            </a:pPr>
            <a:r>
              <a:rPr lang="it-IT" dirty="0"/>
              <a:t>Manuale di </a:t>
            </a:r>
            <a:r>
              <a:rPr lang="it-IT" dirty="0" smtClean="0"/>
              <a:t>Sopravvivenza</a:t>
            </a:r>
          </a:p>
          <a:p>
            <a:pPr marL="444500" lvl="1" indent="-173038">
              <a:buFont typeface="Lucida Grande"/>
              <a:buChar char="-"/>
            </a:pPr>
            <a:r>
              <a:rPr lang="it-IT" dirty="0" smtClean="0"/>
              <a:t>Manuali dei Testi Consigliati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F2C5-A1F9-1C42-843D-65CA0D45ADB9}" type="datetime1">
              <a:rPr lang="it-IT" smtClean="0"/>
              <a:t>03/12/18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58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Esame</a:t>
            </a:r>
            <a:endParaRPr lang="it-IT" dirty="0"/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276209" y="1070596"/>
            <a:ext cx="8229600" cy="182558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/>
              <a:t>Quiz a Scelta Multipla. </a:t>
            </a:r>
          </a:p>
          <a:p>
            <a:pPr lvl="1"/>
            <a:r>
              <a:rPr lang="it-IT" sz="1800" dirty="0" smtClean="0"/>
              <a:t>Cinquanta (31) domande, durata 1.5 ore</a:t>
            </a:r>
          </a:p>
          <a:p>
            <a:pPr lvl="1"/>
            <a:r>
              <a:rPr lang="it-IT" sz="1800" dirty="0" smtClean="0"/>
              <a:t>1-11 	domande sui concetti della statistica</a:t>
            </a:r>
          </a:p>
          <a:p>
            <a:pPr lvl="1"/>
            <a:r>
              <a:rPr lang="it-IT" sz="1800" dirty="0" smtClean="0"/>
              <a:t>12-21 	domande sull’uso del </a:t>
            </a:r>
            <a:r>
              <a:rPr lang="it-IT" sz="1800" dirty="0" err="1" smtClean="0"/>
              <a:t>Minitab</a:t>
            </a:r>
            <a:r>
              <a:rPr lang="it-IT" sz="1800" dirty="0" smtClean="0"/>
              <a:t> </a:t>
            </a:r>
          </a:p>
          <a:p>
            <a:pPr lvl="1"/>
            <a:r>
              <a:rPr lang="it-IT" sz="1800" dirty="0" smtClean="0"/>
              <a:t>22-31 domande sull’esito di Analisi dei DS utilizzati a lezione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4235" y="2138402"/>
            <a:ext cx="6299200" cy="4292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D0867-6194-D54F-9905-2152D64628E9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684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Esame</a:t>
            </a: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276209" y="1070596"/>
            <a:ext cx="8229600" cy="182558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/>
              <a:t>Quiz a Scelta Multipla. </a:t>
            </a:r>
          </a:p>
          <a:p>
            <a:pPr lvl="1"/>
            <a:r>
              <a:rPr lang="it-IT" sz="1800" dirty="0" smtClean="0"/>
              <a:t>Cinquanta (31) domande, durata 1.5 ore</a:t>
            </a:r>
          </a:p>
          <a:p>
            <a:pPr lvl="1"/>
            <a:r>
              <a:rPr lang="it-IT" sz="1800" dirty="0" smtClean="0"/>
              <a:t>1-11 	domande sui concetti della statistica</a:t>
            </a:r>
          </a:p>
          <a:p>
            <a:pPr lvl="1"/>
            <a:r>
              <a:rPr lang="it-IT" sz="1800" dirty="0" smtClean="0"/>
              <a:t>12-21 	domande sull’uso del </a:t>
            </a:r>
            <a:r>
              <a:rPr lang="it-IT" sz="1800" dirty="0" err="1" smtClean="0"/>
              <a:t>Minitab</a:t>
            </a:r>
            <a:r>
              <a:rPr lang="it-IT" sz="1800" dirty="0" smtClean="0"/>
              <a:t> </a:t>
            </a:r>
          </a:p>
          <a:p>
            <a:pPr lvl="1"/>
            <a:r>
              <a:rPr lang="it-IT" sz="1800" dirty="0" smtClean="0"/>
              <a:t>22-31 domande sull’esito di Analisi dei DS utilizzati a lezione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142" y="2453426"/>
            <a:ext cx="5930900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B4B-6A20-C848-BDC2-7941873373A5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61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Esame</a:t>
            </a:r>
          </a:p>
        </p:txBody>
      </p:sp>
      <p:grpSp>
        <p:nvGrpSpPr>
          <p:cNvPr id="9" name="Gruppo 8"/>
          <p:cNvGrpSpPr/>
          <p:nvPr/>
        </p:nvGrpSpPr>
        <p:grpSpPr>
          <a:xfrm>
            <a:off x="2761627" y="2751563"/>
            <a:ext cx="5648278" cy="3314521"/>
            <a:chOff x="1924499" y="2908368"/>
            <a:chExt cx="5648278" cy="3314521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2"/>
            <a:srcRect l="1847" r="8123"/>
            <a:stretch/>
          </p:blipFill>
          <p:spPr>
            <a:xfrm>
              <a:off x="1924499" y="2908368"/>
              <a:ext cx="5648278" cy="22987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3"/>
            <a:srcRect r="4150"/>
            <a:stretch/>
          </p:blipFill>
          <p:spPr>
            <a:xfrm>
              <a:off x="1924499" y="5194189"/>
              <a:ext cx="5648278" cy="10287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0" name="CasellaDiTesto 9"/>
          <p:cNvSpPr txBox="1"/>
          <p:nvPr/>
        </p:nvSpPr>
        <p:spPr>
          <a:xfrm>
            <a:off x="457200" y="6251038"/>
            <a:ext cx="8023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smtClean="0"/>
              <a:t>NB. </a:t>
            </a:r>
            <a:r>
              <a:rPr lang="it-IT" b="1" dirty="0" smtClean="0"/>
              <a:t>L’esame si terrà in aula F5, lo studente avrà a disposizione gli Appunti </a:t>
            </a:r>
            <a:endParaRPr lang="it-IT" b="1" dirty="0"/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276209" y="1070596"/>
            <a:ext cx="8229600" cy="182558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/>
              <a:t>Quiz a Scelta Multipla. </a:t>
            </a:r>
          </a:p>
          <a:p>
            <a:pPr lvl="1"/>
            <a:r>
              <a:rPr lang="it-IT" sz="1800" dirty="0" smtClean="0"/>
              <a:t>Cinquanta (31) domande, durata 1.5 ore</a:t>
            </a:r>
          </a:p>
          <a:p>
            <a:pPr lvl="1"/>
            <a:r>
              <a:rPr lang="it-IT" sz="1800" dirty="0" smtClean="0"/>
              <a:t>1-11 	domande sui concetti della statistica</a:t>
            </a:r>
          </a:p>
          <a:p>
            <a:pPr lvl="1"/>
            <a:r>
              <a:rPr lang="it-IT" sz="1800" dirty="0" smtClean="0"/>
              <a:t>12-21 	domande sull’uso del </a:t>
            </a:r>
            <a:r>
              <a:rPr lang="it-IT" sz="1800" dirty="0" err="1" smtClean="0"/>
              <a:t>Minitab</a:t>
            </a:r>
            <a:r>
              <a:rPr lang="it-IT" sz="1800" dirty="0" smtClean="0"/>
              <a:t> </a:t>
            </a:r>
          </a:p>
          <a:p>
            <a:pPr lvl="1"/>
            <a:r>
              <a:rPr lang="it-IT" sz="1800" dirty="0" smtClean="0"/>
              <a:t>22-31 domande sull’esito di Analisi dei DS utilizzati a lezione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7A991-8198-1F48-8961-50AAD0F4B838}" type="datetime1">
              <a:rPr lang="it-IT" smtClean="0"/>
              <a:t>03/12/18</a:t>
            </a:fld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015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 smtClean="0"/>
              <a:t>Calendario delle Lezioni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73024" y="5647484"/>
            <a:ext cx="8019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dirty="0" smtClean="0"/>
              <a:t>……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l="19599" t="7600" r="2400" b="15077"/>
          <a:stretch/>
        </p:blipFill>
        <p:spPr>
          <a:xfrm>
            <a:off x="699129" y="1441633"/>
            <a:ext cx="7573950" cy="4181856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573024" y="1133856"/>
            <a:ext cx="8113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hlinkClick r:id="rId4"/>
              </a:rPr>
              <a:t>http://www.unife.it/medicina/ls.infermieristica/studiare/2017-18/calendario-didattico-aa-2017-18</a:t>
            </a:r>
            <a:endParaRPr lang="it-IT" sz="14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194B1-AC6C-4A46-AACE-BDA52D9A8DCA}" type="datetime1">
              <a:rPr lang="it-IT" smtClean="0"/>
              <a:t>03/12/18</a:t>
            </a:fld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6E27-8CE7-BF4A-AD1E-68829EA9E795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106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629</Words>
  <Application>Microsoft Macintosh PowerPoint</Application>
  <PresentationFormat>Presentazione su schermo (4:3)</PresentationFormat>
  <Paragraphs>125</Paragraphs>
  <Slides>13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9" baseType="lpstr">
      <vt:lpstr>Calibri</vt:lpstr>
      <vt:lpstr>Lucida Grande</vt:lpstr>
      <vt:lpstr>Mangal</vt:lpstr>
      <vt:lpstr>Wingdings</vt:lpstr>
      <vt:lpstr>Arial</vt:lpstr>
      <vt:lpstr>Tema di Office</vt:lpstr>
      <vt:lpstr>Metodi Statistici per lo studio dei fenomeni sociali e sanitari LABORATORIO </vt:lpstr>
      <vt:lpstr>Corso Teorico/Pratico</vt:lpstr>
      <vt:lpstr>Struttura del Corso</vt:lpstr>
      <vt:lpstr>Testi di Consultazione</vt:lpstr>
      <vt:lpstr>Appunti</vt:lpstr>
      <vt:lpstr>Esame</vt:lpstr>
      <vt:lpstr>Esame</vt:lpstr>
      <vt:lpstr>Esame</vt:lpstr>
      <vt:lpstr>Calendario delle Lezioni</vt:lpstr>
      <vt:lpstr>Gruppi A &amp; B </vt:lpstr>
      <vt:lpstr>Indagine Statistica</vt:lpstr>
      <vt:lpstr>Questionario</vt:lpstr>
      <vt:lpstr>Test di Ingresso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Metodi Statistici per lo studio dei fenomeni sociali e sanitari AA 2015/15 </dc:title>
  <dc:creator>claudio bonifazzi</dc:creator>
  <cp:lastModifiedBy>Utente di Microsoft Office</cp:lastModifiedBy>
  <cp:revision>110</cp:revision>
  <dcterms:created xsi:type="dcterms:W3CDTF">2014-12-10T15:17:25Z</dcterms:created>
  <dcterms:modified xsi:type="dcterms:W3CDTF">2018-12-03T09:25:24Z</dcterms:modified>
</cp:coreProperties>
</file>