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00" r:id="rId2"/>
    <p:sldId id="403" r:id="rId3"/>
    <p:sldId id="402" r:id="rId4"/>
    <p:sldId id="404" r:id="rId5"/>
    <p:sldId id="411" r:id="rId6"/>
    <p:sldId id="419" r:id="rId7"/>
    <p:sldId id="401" r:id="rId8"/>
    <p:sldId id="405" r:id="rId9"/>
    <p:sldId id="406" r:id="rId10"/>
    <p:sldId id="412" r:id="rId11"/>
    <p:sldId id="415" r:id="rId12"/>
    <p:sldId id="417" r:id="rId13"/>
    <p:sldId id="41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Gabriella Marchetti" initials="MGM" lastIdx="1" clrIdx="0">
    <p:extLst>
      <p:ext uri="{19B8F6BF-5375-455C-9EA6-DF929625EA0E}">
        <p15:presenceInfo xmlns:p15="http://schemas.microsoft.com/office/powerpoint/2012/main" userId="S::mhm@unife.it::4344d536-d793-472b-b75c-3fe75e40c2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F7DB0-49F3-4718-91FE-65CBAB85810D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4CD68-1C30-4879-967E-8D87D13D7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7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58050C-BA3A-4B17-AA21-7A19B493B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0A4163F-B12A-4BBC-BF24-25AA9442A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A6AEC3-D20C-4CD9-99CD-C7E5FE9F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637C-6970-479C-9C6E-8CA7DAE9AFAF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5AAE37-5D29-4792-B425-FB01B8359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B58E2D-063C-49D6-B7BA-CD0DA720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8FC-8913-456F-995D-2DD5E0922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34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629333-D2B8-4C2F-94FC-37B78BD0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263A29-EC47-4B20-8790-B5DF7CD2D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F6AED0-C650-440A-A282-CD07CD48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637C-6970-479C-9C6E-8CA7DAE9AFAF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8FA1FA-9A11-4E82-A143-3724B47D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387FAC-6257-4270-95AE-BC449234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8FC-8913-456F-995D-2DD5E0922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86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059E7AE-2B12-4374-8F5F-93C39D78E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C4B264-4230-460B-91EA-BF891653A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EEF4D0-86B3-4728-933F-42D5E204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637C-6970-479C-9C6E-8CA7DAE9AFAF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B41E9C-4A6E-4C63-BF6F-B3872BA4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C62DC9-6A9B-483D-AA69-9670A843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8FC-8913-456F-995D-2DD5E0922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7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E7CB1-1311-4E51-BB55-92EA7867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7D0FDD-0888-49F9-B65E-1873D5351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47BFD6-F0DC-4F33-B7F5-8CF43139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637C-6970-479C-9C6E-8CA7DAE9AFAF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ADE882-B29D-43B3-AA05-F523CA0E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214B2B-7E7C-4378-A6F7-7F447514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8FC-8913-456F-995D-2DD5E0922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74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32F932-2AC5-48C1-BBB7-43F6E6ED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CC5582-B2D0-4CCE-BA15-6A9169EB6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93D230-B63B-4316-87CF-EE2DF5B5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637C-6970-479C-9C6E-8CA7DAE9AFAF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800FF5-4613-42E8-A18D-99C7F34A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8D94F0-B35B-4B37-8A56-B765E8F1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8FC-8913-456F-995D-2DD5E0922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3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47000E-10D0-4C5C-9BC7-D6145175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5236CC-53D8-4242-8714-7F92B01DD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1CBB5E-E014-4F8B-9416-A62EA23F1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97100D-1826-431F-9B98-23A150EB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637C-6970-479C-9C6E-8CA7DAE9AFAF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603019-F438-40F1-A36C-7087F759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48B46D-CD70-401D-A926-CD17C1B0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8FC-8913-456F-995D-2DD5E0922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97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7370BD-E30A-4D6E-A9F1-E4492879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1E8B46-5B65-4AA1-8628-1438DA112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F90320-E7F2-40B4-8482-1DEFF0305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0EDE22E-981E-4B41-88AE-15F54F19B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3077027-2150-438A-AB1C-CBEE01C67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C44F79E-8D85-47AE-BB8A-957B4A1C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637C-6970-479C-9C6E-8CA7DAE9AFAF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5AED21E-7446-44E8-ADB4-555531809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7E9AE89-6BD8-49CD-93E6-3F100F8A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8FC-8913-456F-995D-2DD5E0922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62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2C31C3-E79E-44EE-AE1A-0E152905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6FDBCA4-FEA6-4C6F-B74E-5808839B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637C-6970-479C-9C6E-8CA7DAE9AFAF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96DE75-0BBB-4D09-8B2A-4F8BAE4FB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84262D2-C11D-4D26-9D9F-7892480F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8FC-8913-456F-995D-2DD5E0922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14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397F8D2-1CFC-4267-99F7-D2D4ECA0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637C-6970-479C-9C6E-8CA7DAE9AFAF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F0A5155-6A2D-4C43-B484-7261605C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2D484E-4998-43D9-A23E-B1AA8A79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8FC-8913-456F-995D-2DD5E0922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30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9C5312-241F-4D3B-AB38-5894589F9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F17A0E-52D1-4E97-9C34-C15520DE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D414CA-B86C-4AEF-8C88-32B11868A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0D0B11-DE3A-40E4-977D-01759BB2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637C-6970-479C-9C6E-8CA7DAE9AFAF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8ADC69-0DBB-4F23-9598-54769453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20C4C3-ED29-4946-8FD6-AD6674C0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8FC-8913-456F-995D-2DD5E0922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92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4B5156-10DA-40E7-B371-4C523DA9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0E3357C-D27D-4095-A8B1-80806BF32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948525-CE1F-4216-93C6-D4050ED52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146302-C751-4B1E-AAB3-8750DB9A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637C-6970-479C-9C6E-8CA7DAE9AFAF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DAC2B2-3AB4-4300-8378-30720259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B249B3-F8AA-48B9-8217-F06EC186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18FC-8913-456F-995D-2DD5E0922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49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6C2105E-83A8-457A-8373-36A1AA48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ED9093-6965-4238-9416-53AE4D699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E13D76-C030-4A17-BA7C-3ABF7D308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637C-6970-479C-9C6E-8CA7DAE9AFAF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B89F5F-8C99-4E25-A804-A97CDD6E5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679957-95FB-4C25-BAC7-4468669E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118FC-8913-456F-995D-2DD5E0922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81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.unife.it/didattica-dis-e-dsa/did-inclusiv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e.it/it/ateneo/bimbe-bimb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ra.unife.it/pta/covid19/supporto-psicologic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google.com/mail/u/0/#search/diversity+management+mareg/FMfcgxwKjBRGMPbmRZFmbctjbvVBCNGV?projector=1&amp;messagePartId=0.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89;p4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D00AC2E2-1AD5-4E1A-8D11-62768809A8DC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9254442" y="3067133"/>
            <a:ext cx="1462088" cy="723733"/>
          </a:xfrm>
          <a:prstGeom prst="rect">
            <a:avLst/>
          </a:prstGeom>
          <a:noFill/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55DEC5-03D8-48DA-BC70-C20E3C7583A8}"/>
              </a:ext>
            </a:extLst>
          </p:cNvPr>
          <p:cNvSpPr txBox="1"/>
          <p:nvPr/>
        </p:nvSpPr>
        <p:spPr>
          <a:xfrm>
            <a:off x="2119684" y="2577700"/>
            <a:ext cx="48986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Riunione CUG - CP </a:t>
            </a:r>
            <a:endParaRPr lang="it-IT" sz="4800" dirty="0">
              <a:solidFill>
                <a:srgbClr val="00206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50FA99-35C9-4B00-8350-E01905328D12}"/>
              </a:ext>
            </a:extLst>
          </p:cNvPr>
          <p:cNvSpPr txBox="1"/>
          <p:nvPr/>
        </p:nvSpPr>
        <p:spPr>
          <a:xfrm>
            <a:off x="3426253" y="3790866"/>
            <a:ext cx="23947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23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5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89;p4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D00AC2E2-1AD5-4E1A-8D11-62768809A8DC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9254442" y="3067133"/>
            <a:ext cx="1462088" cy="723733"/>
          </a:xfrm>
          <a:prstGeom prst="rect">
            <a:avLst/>
          </a:prstGeom>
          <a:noFill/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3BB727-15A6-446D-A014-5F89DAB06CEF}"/>
              </a:ext>
            </a:extLst>
          </p:cNvPr>
          <p:cNvSpPr txBox="1"/>
          <p:nvPr/>
        </p:nvSpPr>
        <p:spPr>
          <a:xfrm>
            <a:off x="520824" y="551645"/>
            <a:ext cx="5575176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rgbClr val="002060"/>
                </a:solidFill>
                <a:latin typeface="Calibri" panose="020F0502020204030204"/>
              </a:rPr>
              <a:t>Azioni realizzate con rimodulazione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3ED02F-DD7A-4A6E-AD42-9A1FE971ABCE}"/>
              </a:ext>
            </a:extLst>
          </p:cNvPr>
          <p:cNvSpPr txBox="1"/>
          <p:nvPr/>
        </p:nvSpPr>
        <p:spPr>
          <a:xfrm>
            <a:off x="445258" y="1386118"/>
            <a:ext cx="8300621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b="1" dirty="0">
                <a:solidFill>
                  <a:srgbClr val="002060"/>
                </a:solidFill>
                <a:latin typeface="Calibri"/>
              </a:rPr>
              <a:t>Organizzazione eventi tematici a favore del personale PTA e docente per la diffusione dell’utilizzo delle linee guida sul linguaggio di genere/documenti accessibili</a:t>
            </a:r>
            <a:endParaRPr lang="it-IT" dirty="0">
              <a:solidFill>
                <a:srgbClr val="002060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2060"/>
              </a:solidFill>
              <a:latin typeface="Calibri"/>
            </a:endParaRPr>
          </a:p>
          <a:p>
            <a:pPr marL="342900" lvl="0" indent="-342900" algn="l">
              <a:buFont typeface="Tahoma" panose="020B0604030504040204" pitchFamily="34" charset="0"/>
              <a:buChar char="-"/>
            </a:pPr>
            <a:r>
              <a:rPr lang="it-IT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SOSPESO CAUSA COVID-19. TUTTO IL PERSONALE AREA  INFORMATICA IMPEGNATO NELLE LEZIONI ED ESAMI ON LINE.</a:t>
            </a:r>
          </a:p>
          <a:p>
            <a:pPr marL="342900" lvl="0" indent="-342900" algn="l">
              <a:buFont typeface="Tahoma" panose="020B0604030504040204" pitchFamily="34" charset="0"/>
              <a:buChar char="-"/>
            </a:pPr>
            <a:endParaRPr lang="it-IT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400"/>
              </a:spcAft>
              <a:buFont typeface="Tahoma" panose="020B0604030504040204" pitchFamily="34" charset="0"/>
              <a:buChar char="-"/>
            </a:pPr>
            <a:r>
              <a:rPr lang="it-IT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PREDISPOSTA PAGINA INTRANET Indicazioni per una didattica inclusiva che tiene conto anche delle necessità di studentesse e studenti con disabilità o con DSA.</a:t>
            </a:r>
            <a:r>
              <a:rPr lang="it-IT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Indicazioni per una didattica inclusiva — </a:t>
            </a:r>
            <a:r>
              <a:rPr lang="it-IT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Plone</a:t>
            </a:r>
            <a:r>
              <a:rPr lang="it-IT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site (unife.it)</a:t>
            </a:r>
            <a:endParaRPr lang="it-IT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400"/>
              </a:spcAft>
              <a:buFont typeface="Tahoma" panose="020B0604030504040204" pitchFamily="34" charset="0"/>
              <a:buChar char="-"/>
            </a:pPr>
            <a:endParaRPr lang="it-IT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Aft>
                <a:spcPts val="400"/>
              </a:spcAft>
            </a:pPr>
            <a:endParaRPr lang="it-IT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Prevenzione e rimozione delle discriminazioni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Monitoraggio applicazione normativa PTA, docenti,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</a:t>
            </a:r>
            <a:r>
              <a:rPr lang="it-IT" sz="1800" b="1" dirty="0">
                <a:solidFill>
                  <a:srgbClr val="002060"/>
                </a:solidFill>
                <a:latin typeface="Calibri"/>
              </a:rPr>
              <a:t>*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2060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Relazione al 28.2 2021 per Relazione annuale CUG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 Rizzati, D’Urso, componente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studentesca)</a:t>
            </a:r>
            <a:endParaRPr lang="it-IT" dirty="0">
              <a:solidFill>
                <a:srgbClr val="002060"/>
              </a:solidFill>
              <a:latin typeface="Calibri"/>
            </a:endParaRPr>
          </a:p>
          <a:p>
            <a:pPr marL="342900" lvl="0" indent="-342900" algn="l">
              <a:spcAft>
                <a:spcPts val="400"/>
              </a:spcAft>
              <a:buFont typeface="Tahoma" panose="020B0604030504040204" pitchFamily="34" charset="0"/>
              <a:buChar char="-"/>
            </a:pPr>
            <a:endParaRPr lang="it-IT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4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89;p4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D00AC2E2-1AD5-4E1A-8D11-62768809A8DC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9254442" y="3067133"/>
            <a:ext cx="1462088" cy="723733"/>
          </a:xfrm>
          <a:prstGeom prst="rect">
            <a:avLst/>
          </a:prstGeom>
          <a:noFill/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3BB727-15A6-446D-A014-5F89DAB06CEF}"/>
              </a:ext>
            </a:extLst>
          </p:cNvPr>
          <p:cNvSpPr txBox="1"/>
          <p:nvPr/>
        </p:nvSpPr>
        <p:spPr>
          <a:xfrm>
            <a:off x="541538" y="456770"/>
            <a:ext cx="241472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Azioni sospese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3ED02F-DD7A-4A6E-AD42-9A1FE971ABCE}"/>
              </a:ext>
            </a:extLst>
          </p:cNvPr>
          <p:cNvSpPr txBox="1"/>
          <p:nvPr/>
        </p:nvSpPr>
        <p:spPr>
          <a:xfrm>
            <a:off x="180650" y="1290708"/>
            <a:ext cx="9247436" cy="8463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it-IT" b="1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Ipotesi polizza assicurativa fringe benefit</a:t>
            </a:r>
          </a:p>
          <a:p>
            <a:pPr>
              <a:defRPr/>
            </a:pPr>
            <a:r>
              <a:rPr lang="it-IT" b="1" dirty="0">
                <a:solidFill>
                  <a:srgbClr val="002060"/>
                </a:solidFill>
              </a:rPr>
              <a:t>      </a:t>
            </a:r>
            <a:r>
              <a:rPr lang="it-IT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Si chiede a Letizia Minotti di relazionare ma per problemi di collegamento non è stato </a:t>
            </a:r>
          </a:p>
          <a:p>
            <a:pPr>
              <a:defRPr/>
            </a:pPr>
            <a:r>
              <a:rPr lang="it-IT" dirty="0">
                <a:solidFill>
                  <a:srgbClr val="002060"/>
                </a:solidFill>
              </a:rPr>
              <a:t>     </a:t>
            </a:r>
            <a:r>
              <a:rPr lang="it-IT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possibile. La stessa via email ha poi comunicato la rinuncia all’incarico. Si rende quindi</a:t>
            </a:r>
          </a:p>
          <a:p>
            <a:pPr>
              <a:defRPr/>
            </a:pPr>
            <a:r>
              <a:rPr lang="it-IT" dirty="0">
                <a:solidFill>
                  <a:srgbClr val="002060"/>
                </a:solidFill>
              </a:rPr>
              <a:t>     </a:t>
            </a:r>
            <a:r>
              <a:rPr lang="it-IT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necessario cercare una nuova figura che porti avanti l’azione,  </a:t>
            </a:r>
            <a:r>
              <a:rPr lang="it-IT" dirty="0">
                <a:solidFill>
                  <a:srgbClr val="002060"/>
                </a:solidFill>
              </a:rPr>
              <a:t>ancora valida l’ipotesi</a:t>
            </a:r>
            <a:r>
              <a:rPr lang="it-IT" kern="120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 Bighi?</a:t>
            </a:r>
          </a:p>
          <a:p>
            <a:pPr>
              <a:defRPr/>
            </a:pPr>
            <a:endParaRPr lang="it-IT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it-IT" b="1" i="0" u="none" strike="noStrike" dirty="0">
                <a:solidFill>
                  <a:srgbClr val="002060"/>
                </a:solidFill>
                <a:effectLst/>
              </a:rPr>
              <a:t>Fruibilità di tutti gli spazi interni ed esterni all’Ateneo con analisi proposte abbattimento barriere architettoniche  </a:t>
            </a:r>
            <a:r>
              <a:rPr lang="it-IT" b="0" i="0" u="none" strike="noStrike" dirty="0">
                <a:solidFill>
                  <a:srgbClr val="002060"/>
                </a:solidFill>
                <a:effectLst/>
              </a:rPr>
              <a:t>(mense, parcheggi, luoghi di studio, spazi per la socializzazione) </a:t>
            </a:r>
          </a:p>
          <a:p>
            <a:pPr>
              <a:defRPr/>
            </a:pPr>
            <a:r>
              <a:rPr lang="it-IT" kern="1200" dirty="0">
                <a:solidFill>
                  <a:srgbClr val="002060"/>
                </a:solidFill>
                <a:ea typeface="+mn-ea"/>
                <a:cs typeface="+mn-cs"/>
              </a:rPr>
              <a:t>       </a:t>
            </a:r>
            <a:r>
              <a:rPr lang="it-IT" kern="1200" dirty="0">
                <a:solidFill>
                  <a:srgbClr val="002060"/>
                </a:solidFill>
                <a:effectLst/>
                <a:ea typeface="+mn-ea"/>
                <a:cs typeface="+mn-cs"/>
              </a:rPr>
              <a:t>La componente studentesca del CP prende in carico l’azione. </a:t>
            </a:r>
            <a:r>
              <a:rPr lang="it-IT" b="1" kern="1200" dirty="0">
                <a:solidFill>
                  <a:srgbClr val="002060"/>
                </a:solidFill>
                <a:effectLst/>
                <a:ea typeface="+mn-ea"/>
                <a:cs typeface="+mn-cs"/>
              </a:rPr>
              <a:t>Sospesa per </a:t>
            </a:r>
            <a:r>
              <a:rPr lang="it-IT" b="1" kern="1200" dirty="0" err="1">
                <a:solidFill>
                  <a:srgbClr val="002060"/>
                </a:solidFill>
                <a:effectLst/>
                <a:ea typeface="+mn-ea"/>
                <a:cs typeface="+mn-cs"/>
              </a:rPr>
              <a:t>Covid</a:t>
            </a:r>
            <a:endParaRPr lang="it-IT" b="1" kern="1200" dirty="0">
              <a:solidFill>
                <a:srgbClr val="002060"/>
              </a:solidFill>
              <a:effectLst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it-IT" b="1" i="0" u="none" strike="noStrike" dirty="0">
                <a:solidFill>
                  <a:srgbClr val="002060"/>
                </a:solidFill>
                <a:effectLst/>
              </a:rPr>
              <a:t>Proge</a:t>
            </a:r>
            <a:r>
              <a:rPr lang="it-IT" b="1" dirty="0">
                <a:solidFill>
                  <a:srgbClr val="002060"/>
                </a:solidFill>
              </a:rPr>
              <a:t>t</a:t>
            </a:r>
            <a:r>
              <a:rPr lang="it-IT" b="1" i="0" u="none" strike="noStrike" dirty="0">
                <a:solidFill>
                  <a:srgbClr val="002060"/>
                </a:solidFill>
                <a:effectLst/>
              </a:rPr>
              <a:t>to «</a:t>
            </a:r>
            <a:r>
              <a:rPr lang="it-IT" b="1" dirty="0">
                <a:solidFill>
                  <a:srgbClr val="002060"/>
                </a:solidFill>
              </a:rPr>
              <a:t>Di pari passo». </a:t>
            </a:r>
            <a:r>
              <a:rPr lang="it-IT" b="0" i="0" u="none" strike="noStrike" dirty="0">
                <a:solidFill>
                  <a:srgbClr val="002060"/>
                </a:solidFill>
                <a:effectLst/>
              </a:rPr>
              <a:t>Favorire il reinserimento del personale assente dal lavoro o </a:t>
            </a:r>
          </a:p>
          <a:p>
            <a:pPr>
              <a:defRPr/>
            </a:pPr>
            <a:r>
              <a:rPr lang="it-IT" dirty="0">
                <a:solidFill>
                  <a:srgbClr val="002060"/>
                </a:solidFill>
              </a:rPr>
              <a:t>      </a:t>
            </a:r>
            <a:r>
              <a:rPr lang="it-IT" b="0" i="0" u="none" strike="noStrike" dirty="0">
                <a:solidFill>
                  <a:srgbClr val="002060"/>
                </a:solidFill>
                <a:effectLst/>
              </a:rPr>
              <a:t>degli studenti e studentesse non frequentanti per lunghi periodi (maternità, congedi</a:t>
            </a:r>
          </a:p>
          <a:p>
            <a:pPr>
              <a:defRPr/>
            </a:pPr>
            <a:r>
              <a:rPr lang="it-IT" dirty="0">
                <a:solidFill>
                  <a:srgbClr val="002060"/>
                </a:solidFill>
              </a:rPr>
              <a:t>     </a:t>
            </a:r>
            <a:r>
              <a:rPr lang="it-IT" b="0" i="0" u="none" strike="noStrike" dirty="0">
                <a:solidFill>
                  <a:srgbClr val="002060"/>
                </a:solidFill>
                <a:effectLst/>
              </a:rPr>
              <a:t> parentali, malattie, ecc.) </a:t>
            </a:r>
            <a:r>
              <a:rPr lang="it-IT" kern="1200" dirty="0">
                <a:solidFill>
                  <a:srgbClr val="002060"/>
                </a:solidFill>
                <a:effectLst/>
                <a:ea typeface="+mn-ea"/>
                <a:cs typeface="+mn-cs"/>
              </a:rPr>
              <a:t>La componente studentesca del CP prende in carico l’azione </a:t>
            </a:r>
          </a:p>
          <a:p>
            <a:pPr>
              <a:defRPr/>
            </a:pPr>
            <a:r>
              <a:rPr lang="it-IT" b="1" dirty="0">
                <a:solidFill>
                  <a:srgbClr val="002060"/>
                </a:solidFill>
              </a:rPr>
              <a:t>      </a:t>
            </a:r>
            <a:r>
              <a:rPr lang="it-IT" b="1" kern="1200" dirty="0">
                <a:solidFill>
                  <a:srgbClr val="002060"/>
                </a:solidFill>
                <a:effectLst/>
                <a:ea typeface="+mn-ea"/>
                <a:cs typeface="+mn-cs"/>
              </a:rPr>
              <a:t>Sospesa per </a:t>
            </a:r>
            <a:r>
              <a:rPr lang="it-IT" b="1" kern="1200" dirty="0" err="1">
                <a:solidFill>
                  <a:srgbClr val="002060"/>
                </a:solidFill>
                <a:effectLst/>
                <a:ea typeface="+mn-ea"/>
                <a:cs typeface="+mn-cs"/>
              </a:rPr>
              <a:t>Covid</a:t>
            </a:r>
            <a:r>
              <a:rPr lang="it-IT" b="1" kern="1200" dirty="0">
                <a:solidFill>
                  <a:srgbClr val="002060"/>
                </a:solidFill>
                <a:effectLst/>
                <a:ea typeface="+mn-ea"/>
                <a:cs typeface="+mn-cs"/>
              </a:rPr>
              <a:t> </a:t>
            </a:r>
            <a:r>
              <a:rPr lang="it-IT" kern="1200" dirty="0">
                <a:solidFill>
                  <a:srgbClr val="002060"/>
                </a:solidFill>
                <a:effectLst/>
                <a:ea typeface="+mn-ea"/>
                <a:cs typeface="+mn-cs"/>
              </a:rPr>
              <a:t>(pagina informativa?)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2060"/>
              </a:solidFill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Monitoraggio e sviluppo degli strumenti di conciliazione (part-time, telelavoro, flessibilità oraria, ferie solidali...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</a:rPr>
              <a:t>Sospeso per </a:t>
            </a:r>
            <a:r>
              <a:rPr lang="it-IT" dirty="0" err="1">
                <a:solidFill>
                  <a:srgbClr val="002060"/>
                </a:solidFill>
                <a:latin typeface="Calibri" panose="020F0502020204030204" pitchFamily="34" charset="0"/>
              </a:rPr>
              <a:t>Covid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</a:rPr>
              <a:t> 19</a:t>
            </a:r>
            <a:endParaRPr lang="it-IT" dirty="0">
              <a:solidFill>
                <a:srgbClr val="002060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b="1" kern="1200" dirty="0">
              <a:solidFill>
                <a:srgbClr val="002060"/>
              </a:solidFill>
              <a:effectLst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b="1" i="0" u="none" strike="noStrike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b="1" i="0" u="none" strike="noStrike" dirty="0">
              <a:solidFill>
                <a:srgbClr val="002060"/>
              </a:solidFill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b="0" i="0" u="none" strike="noStrike" dirty="0">
              <a:solidFill>
                <a:srgbClr val="002060"/>
              </a:solidFill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>
              <a:solidFill>
                <a:srgbClr val="002060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22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89;p4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D00AC2E2-1AD5-4E1A-8D11-62768809A8DC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9254442" y="3067133"/>
            <a:ext cx="1462088" cy="723733"/>
          </a:xfrm>
          <a:prstGeom prst="rect">
            <a:avLst/>
          </a:prstGeom>
          <a:noFill/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3BB727-15A6-446D-A014-5F89DAB06CEF}"/>
              </a:ext>
            </a:extLst>
          </p:cNvPr>
          <p:cNvSpPr txBox="1"/>
          <p:nvPr/>
        </p:nvSpPr>
        <p:spPr>
          <a:xfrm>
            <a:off x="541538" y="456770"/>
            <a:ext cx="241472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rgbClr val="002060"/>
                </a:solidFill>
                <a:highlight>
                  <a:srgbClr val="FFFF00"/>
                </a:highlight>
                <a:latin typeface="Calibri" panose="020F0502020204030204"/>
              </a:rPr>
              <a:t>Azioni sospese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3ED02F-DD7A-4A6E-AD42-9A1FE971ABCE}"/>
              </a:ext>
            </a:extLst>
          </p:cNvPr>
          <p:cNvSpPr txBox="1"/>
          <p:nvPr/>
        </p:nvSpPr>
        <p:spPr>
          <a:xfrm>
            <a:off x="154017" y="1255198"/>
            <a:ext cx="9247436" cy="812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it-IT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Proposta di adeguamento dei distributori di bevande e alimenti presenti nelle sedi universitarie per consentire migliore acceso alle persone con disabilità e a soggetti con diete speciali (vegetariano/senza lattosio/senza glutine) di trovare prodotti  adeguati. </a:t>
            </a:r>
            <a:r>
              <a:rPr lang="it-IT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Sospeso per </a:t>
            </a:r>
            <a:r>
              <a:rPr lang="it-IT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Covid</a:t>
            </a:r>
            <a:r>
              <a:rPr lang="it-IT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19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1800" b="1" i="0" u="none" strike="noStrike" dirty="0">
                <a:solidFill>
                  <a:srgbClr val="002060"/>
                </a:solidFill>
                <a:effectLst/>
              </a:rPr>
              <a:t>Progetto STEM. Organizzazione incontri di coding dedicati a ragazze delle scuole 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b="1" dirty="0">
                <a:solidFill>
                  <a:srgbClr val="002060"/>
                </a:solidFill>
              </a:rPr>
              <a:t>      </a:t>
            </a:r>
            <a:r>
              <a:rPr lang="it-IT" sz="1800" b="1" i="0" u="none" strike="noStrike" dirty="0">
                <a:solidFill>
                  <a:srgbClr val="002060"/>
                </a:solidFill>
                <a:effectLst/>
              </a:rPr>
              <a:t>primarie e secondarie di I e II grado 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800" b="1" i="0" u="none" strike="noStrike" dirty="0">
                <a:solidFill>
                  <a:srgbClr val="002060"/>
                </a:solidFill>
                <a:effectLst/>
              </a:rPr>
              <a:t>      Organizzazione settimane estive STEM dedicate a ragazze delle scuole secondarie di I 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b="1" dirty="0">
                <a:solidFill>
                  <a:srgbClr val="002060"/>
                </a:solidFill>
              </a:rPr>
              <a:t>      </a:t>
            </a:r>
            <a:r>
              <a:rPr lang="it-IT" sz="1800" b="1" i="0" u="none" strike="noStrike" dirty="0">
                <a:solidFill>
                  <a:srgbClr val="002060"/>
                </a:solidFill>
                <a:effectLst/>
              </a:rPr>
              <a:t>e II grado. </a:t>
            </a:r>
            <a:r>
              <a:rPr lang="it-IT" sz="1800" i="0" u="none" strike="noStrike" dirty="0">
                <a:solidFill>
                  <a:srgbClr val="002060"/>
                </a:solidFill>
                <a:effectLst/>
              </a:rPr>
              <a:t>Sospeso per </a:t>
            </a:r>
            <a:r>
              <a:rPr lang="it-IT" sz="1800" i="0" u="none" strike="noStrike" dirty="0" err="1">
                <a:solidFill>
                  <a:srgbClr val="002060"/>
                </a:solidFill>
                <a:effectLst/>
              </a:rPr>
              <a:t>Covid</a:t>
            </a:r>
            <a:r>
              <a:rPr lang="it-IT" sz="1800" i="0" u="none" strike="noStrike" dirty="0">
                <a:solidFill>
                  <a:srgbClr val="002060"/>
                </a:solidFill>
                <a:effectLst/>
              </a:rPr>
              <a:t> 19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>
              <a:solidFill>
                <a:srgbClr val="002060"/>
              </a:solidFill>
            </a:endParaRPr>
          </a:p>
          <a:p>
            <a:pPr marL="285750" marR="0" lvl="0" indent="-2857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1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Tavolo tecnico per il benessere lavorativo, di studio e ricerca della Comunità universitaria ai sensi dell’art.7 dello Statuto e dell’art. 19 del Codice Etico dell’Università degli Studi di Ferrara. </a:t>
            </a:r>
            <a:r>
              <a:rPr lang="it-IT" sz="18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Ridefinizione tavolo tecnico sospesa causa </a:t>
            </a:r>
            <a:r>
              <a:rPr lang="it-IT" dirty="0" err="1">
                <a:solidFill>
                  <a:srgbClr val="002060"/>
                </a:solidFill>
                <a:ea typeface="Times New Roman" panose="02020603050405020304" pitchFamily="18" charset="0"/>
              </a:rPr>
              <a:t>C</a:t>
            </a:r>
            <a:r>
              <a:rPr lang="it-IT" sz="18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ovid</a:t>
            </a:r>
            <a:r>
              <a:rPr lang="it-IT" sz="18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19</a:t>
            </a:r>
            <a:endParaRPr lang="it-IT" sz="1800" i="0" u="none" strike="noStrike" dirty="0">
              <a:solidFill>
                <a:srgbClr val="002060"/>
              </a:solidFill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b="1" kern="1200" dirty="0">
              <a:solidFill>
                <a:srgbClr val="002060"/>
              </a:solidFill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b="1" kern="1200" dirty="0">
              <a:solidFill>
                <a:srgbClr val="002060"/>
              </a:solidFill>
              <a:effectLst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b="1" i="0" u="none" strike="noStrike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b="1" i="0" u="none" strike="noStrike" dirty="0">
              <a:solidFill>
                <a:srgbClr val="002060"/>
              </a:solidFill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b="0" i="0" u="none" strike="noStrike" dirty="0">
              <a:solidFill>
                <a:srgbClr val="002060"/>
              </a:solidFill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>
              <a:solidFill>
                <a:srgbClr val="002060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93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89;p4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D00AC2E2-1AD5-4E1A-8D11-62768809A8DC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9254442" y="3067133"/>
            <a:ext cx="1462088" cy="723733"/>
          </a:xfrm>
          <a:prstGeom prst="rect">
            <a:avLst/>
          </a:prstGeom>
          <a:noFill/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3ED02F-DD7A-4A6E-AD42-9A1FE971ABCE}"/>
              </a:ext>
            </a:extLst>
          </p:cNvPr>
          <p:cNvSpPr txBox="1"/>
          <p:nvPr/>
        </p:nvSpPr>
        <p:spPr>
          <a:xfrm>
            <a:off x="367081" y="979990"/>
            <a:ext cx="924743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b="1" kern="1200" dirty="0">
              <a:solidFill>
                <a:srgbClr val="002060"/>
              </a:solidFill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b="1" kern="1200" dirty="0">
              <a:solidFill>
                <a:srgbClr val="002060"/>
              </a:solidFill>
              <a:effectLst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b="1" i="0" u="none" strike="noStrike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b="1" i="0" u="none" strike="noStrike" dirty="0">
              <a:solidFill>
                <a:srgbClr val="002060"/>
              </a:solidFill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b="0" i="0" u="none" strike="noStrike" dirty="0">
              <a:solidFill>
                <a:srgbClr val="002060"/>
              </a:solidFill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000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>
              <a:solidFill>
                <a:srgbClr val="002060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3FB7C8-D7A5-4138-856D-FC3000B1D9F8}"/>
              </a:ext>
            </a:extLst>
          </p:cNvPr>
          <p:cNvSpPr txBox="1"/>
          <p:nvPr/>
        </p:nvSpPr>
        <p:spPr>
          <a:xfrm>
            <a:off x="282920" y="1367917"/>
            <a:ext cx="88980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Adesione  a #StopSingleUsePlastic: plastica monouso bandita negli Atenei  Lo SVEB ha deliberato a settembre 2020 di estendere 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</a:rPr>
              <a:t>Il progetto sorgente a tutti gli altri Dipartimenti </a:t>
            </a:r>
          </a:p>
          <a:p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it-IT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odulo e-learning su </a:t>
            </a:r>
            <a:r>
              <a:rPr lang="it-IT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Unifesicura</a:t>
            </a:r>
            <a:r>
              <a:rPr lang="it-IT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sulle tematiche di genere  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(Bozza di R. Russo in attesa di avvallo)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Organizzazione eventi tematici a favore delle persone  responsabili di ufficio per la diffusione 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dell’utilizzo del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BdG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it-IT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ospeso causa non redazione </a:t>
            </a:r>
            <a:r>
              <a:rPr lang="it-IT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BdG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1" i="0" u="none" strike="noStrike" dirty="0">
                <a:solidFill>
                  <a:srgbClr val="002060"/>
                </a:solidFill>
                <a:effectLst/>
              </a:rPr>
              <a:t>Creazione</a:t>
            </a:r>
            <a:r>
              <a:rPr lang="it-IT" sz="1800" b="1" i="0" u="none" strike="noStrike" baseline="0" dirty="0">
                <a:solidFill>
                  <a:srgbClr val="002060"/>
                </a:solidFill>
                <a:effectLst/>
              </a:rPr>
              <a:t> Nucleo di ascolto organizzato interno all’amministrazione (ex Direttiva 2/2019) </a:t>
            </a:r>
            <a:r>
              <a:rPr lang="it-IT" sz="1800" i="0" u="none" strike="noStrike" baseline="0" dirty="0">
                <a:solidFill>
                  <a:srgbClr val="002060"/>
                </a:solidFill>
                <a:effectLst/>
              </a:rPr>
              <a:t>Ipotesi per il 2021 di unirlo a SPAZIO INCLUSIONE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Potenziamento sito web </a:t>
            </a:r>
            <a:r>
              <a:rPr lang="it-IT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Equality&amp;Diversity</a:t>
            </a:r>
            <a:r>
              <a:rPr lang="it-IT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 newsletter e comunicazione social, realizzazione  prodotti informativi/promozionali multimediali tra cui presentazioni, video e tutorial. </a:t>
            </a:r>
            <a:r>
              <a:rPr lang="it-IT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RIMANDATO NEL 2021 quando il sito verrà migrato sul nuovo portale </a:t>
            </a:r>
            <a:r>
              <a:rPr lang="it-IT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Unife</a:t>
            </a:r>
            <a:endParaRPr lang="it-IT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b="1" i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Progetto «panchine simboliche». </a:t>
            </a:r>
            <a:r>
              <a:rPr lang="it-IT" sz="1800" dirty="0">
                <a:solidFill>
                  <a:srgbClr val="002060"/>
                </a:solidFill>
                <a:latin typeface="Calibri" panose="020F0502020204030204" pitchFamily="34" charset="0"/>
              </a:rPr>
              <a:t>In corso ricerca di nuove panchine</a:t>
            </a:r>
            <a:endParaRPr lang="it-IT" sz="1800" i="0" dirty="0">
              <a:solidFill>
                <a:srgbClr val="002060"/>
              </a:solidFill>
            </a:endParaRP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45FDA2B-D39A-4BBB-839A-CF34692030F6}"/>
              </a:ext>
            </a:extLst>
          </p:cNvPr>
          <p:cNvSpPr txBox="1"/>
          <p:nvPr/>
        </p:nvSpPr>
        <p:spPr>
          <a:xfrm>
            <a:off x="674254" y="378752"/>
            <a:ext cx="339898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Azioni in progress</a:t>
            </a:r>
          </a:p>
        </p:txBody>
      </p:sp>
    </p:spTree>
    <p:extLst>
      <p:ext uri="{BB962C8B-B14F-4D97-AF65-F5344CB8AC3E}">
        <p14:creationId xmlns:p14="http://schemas.microsoft.com/office/powerpoint/2010/main" val="76859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89;p4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D00AC2E2-1AD5-4E1A-8D11-62768809A8DC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9254442" y="3067133"/>
            <a:ext cx="1462088" cy="723733"/>
          </a:xfrm>
          <a:prstGeom prst="rect">
            <a:avLst/>
          </a:prstGeom>
          <a:noFill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CA013D-5872-4B75-975D-B17EC1A7266B}"/>
              </a:ext>
            </a:extLst>
          </p:cNvPr>
          <p:cNvSpPr txBox="1"/>
          <p:nvPr/>
        </p:nvSpPr>
        <p:spPr>
          <a:xfrm>
            <a:off x="574535" y="356540"/>
            <a:ext cx="683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highlight>
                  <a:srgbClr val="00FF00"/>
                </a:highlight>
              </a:rPr>
              <a:t>Azioni realizzate   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92A92D-8493-4D77-9BA7-5648491E432E}"/>
              </a:ext>
            </a:extLst>
          </p:cNvPr>
          <p:cNvSpPr txBox="1"/>
          <p:nvPr/>
        </p:nvSpPr>
        <p:spPr>
          <a:xfrm>
            <a:off x="418349" y="1421319"/>
            <a:ext cx="832753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 Pagine Bianche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(7 scuole, 28 classi e 260 partecipanti): coinvolgimento delle scuole provinciali e regionali in percorsi di contrasto alla violenza di genere 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VINCITORE PREMIO INNOVATORI RESPONSABILI – V EDIZIONE ANNO 2019  - REGIONE EMILIA ROMAGNA  E VINCITORE CONTRIBUTO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per l'innovazione e la sostenibilità del sistema produttivo dell'Emilia-Romagna - Annualità 2020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algn="just"/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“INCLUSIV@”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iclo di seminari sul tema dell’uguaglianza e dell’inclusione ottobre 2019-aprile 2020 (7 incontri) :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SELEZIONATO  PREMIO INNOVATORI RESPONSABILI – VI EDIZIONE ANNO 2020 - REGIONE EMILIA ROMAGNA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 CANDIDATO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AL CONTRIBUTO per l'innovazione e la sostenibilità del sistema produttivo dell'Emilia-Romagna - Annualità 2021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Progetto  Lavorare e studiare bene in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Unife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- Pubblicazione sulla rivista "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European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Review for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Medical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Pharmacological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Sciences«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 algn="just">
              <a:buAutoNum type="arabicPlain" startAt="5"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217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89;p4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D00AC2E2-1AD5-4E1A-8D11-62768809A8DC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9254442" y="3067133"/>
            <a:ext cx="1462088" cy="723733"/>
          </a:xfrm>
          <a:prstGeom prst="rect">
            <a:avLst/>
          </a:prstGeom>
          <a:noFill/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3BB727-15A6-446D-A014-5F89DAB06CEF}"/>
              </a:ext>
            </a:extLst>
          </p:cNvPr>
          <p:cNvSpPr txBox="1"/>
          <p:nvPr/>
        </p:nvSpPr>
        <p:spPr>
          <a:xfrm>
            <a:off x="5745018" y="355908"/>
            <a:ext cx="59679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rgbClr val="002060"/>
                </a:solidFill>
                <a:highlight>
                  <a:srgbClr val="00FF00"/>
                </a:highlight>
              </a:rPr>
              <a:t>Azioni realizzate   </a:t>
            </a:r>
          </a:p>
          <a:p>
            <a:pPr>
              <a:defRPr/>
            </a:pPr>
            <a:r>
              <a:rPr lang="it-IT" sz="2800" b="1" dirty="0">
                <a:solidFill>
                  <a:srgbClr val="002060"/>
                </a:solidFill>
                <a:highlight>
                  <a:srgbClr val="00FF00"/>
                </a:highlight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94FFE88-71D6-4F8D-B8E3-26A56137B2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775993"/>
              </p:ext>
            </p:extLst>
          </p:nvPr>
        </p:nvGraphicFramePr>
        <p:xfrm>
          <a:off x="624974" y="10858"/>
          <a:ext cx="4842953" cy="6847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415642" imgH="9075244" progId="AcroExch.Document.DC">
                  <p:embed/>
                </p:oleObj>
              </mc:Choice>
              <mc:Fallback>
                <p:oleObj name="Acrobat Document" r:id="rId3" imgW="6415642" imgH="907524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974" y="10858"/>
                        <a:ext cx="4842953" cy="6847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05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89;p4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D00AC2E2-1AD5-4E1A-8D11-62768809A8DC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9254442" y="3067133"/>
            <a:ext cx="1462088" cy="723733"/>
          </a:xfrm>
          <a:prstGeom prst="rect">
            <a:avLst/>
          </a:prstGeom>
          <a:noFill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CA013D-5872-4B75-975D-B17EC1A7266B}"/>
              </a:ext>
            </a:extLst>
          </p:cNvPr>
          <p:cNvSpPr txBox="1"/>
          <p:nvPr/>
        </p:nvSpPr>
        <p:spPr>
          <a:xfrm>
            <a:off x="545172" y="466962"/>
            <a:ext cx="6835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highlight>
                  <a:srgbClr val="00FF00"/>
                </a:highlight>
              </a:rPr>
              <a:t>Azioni realizzate   </a:t>
            </a:r>
          </a:p>
          <a:p>
            <a:r>
              <a:rPr lang="it-IT" sz="2800" b="1" dirty="0">
                <a:solidFill>
                  <a:srgbClr val="002060"/>
                </a:solidFill>
                <a:highlight>
                  <a:srgbClr val="00FF00"/>
                </a:highlight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92A92D-8493-4D77-9BA7-5648491E432E}"/>
              </a:ext>
            </a:extLst>
          </p:cNvPr>
          <p:cNvSpPr txBox="1"/>
          <p:nvPr/>
        </p:nvSpPr>
        <p:spPr>
          <a:xfrm>
            <a:off x="465273" y="1094936"/>
            <a:ext cx="870927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lain" startAt="5"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</a:rPr>
              <a:t>3 giugno 2020 </a:t>
            </a:r>
            <a:r>
              <a:rPr lang="it-IT" b="1" dirty="0">
                <a:solidFill>
                  <a:srgbClr val="002060"/>
                </a:solidFill>
              </a:rPr>
              <a:t>Bimbe &amp; Bimbi a </a:t>
            </a:r>
            <a:r>
              <a:rPr lang="it-IT" b="1" dirty="0" err="1">
                <a:solidFill>
                  <a:srgbClr val="002060"/>
                </a:solidFill>
              </a:rPr>
              <a:t>Unife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edizione online. </a:t>
            </a:r>
            <a:r>
              <a:rPr lang="it-IT" dirty="0" err="1">
                <a:solidFill>
                  <a:srgbClr val="002060"/>
                </a:solidFill>
              </a:rPr>
              <a:t>Videoracconto</a:t>
            </a:r>
            <a:r>
              <a:rPr lang="it-IT" dirty="0">
                <a:solidFill>
                  <a:srgbClr val="002060"/>
                </a:solidFill>
              </a:rPr>
              <a:t> Il regno di Pixel - </a:t>
            </a:r>
            <a:r>
              <a:rPr lang="it-IT" dirty="0" err="1">
                <a:solidFill>
                  <a:srgbClr val="002060"/>
                </a:solidFill>
              </a:rPr>
              <a:t>ll</a:t>
            </a:r>
            <a:r>
              <a:rPr lang="it-IT" dirty="0">
                <a:solidFill>
                  <a:srgbClr val="002060"/>
                </a:solidFill>
              </a:rPr>
              <a:t> Re che aveva dimenticato di essere stato bambino</a:t>
            </a:r>
          </a:p>
          <a:p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hlinkClick r:id="rId3"/>
              </a:rPr>
              <a:t>http://www.unife.it/it/ateneo/bimbe-bimbi</a:t>
            </a:r>
            <a:endParaRPr lang="it-IT" noProof="0" dirty="0">
              <a:solidFill>
                <a:srgbClr val="002060"/>
              </a:solidFill>
            </a:endParaRPr>
          </a:p>
          <a:p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02060"/>
                </a:solidFill>
              </a:rPr>
              <a:t>Giugno 2020 Social Pride </a:t>
            </a:r>
            <a:r>
              <a:rPr lang="it-IT" dirty="0">
                <a:solidFill>
                  <a:srgbClr val="002060"/>
                </a:solidFill>
              </a:rPr>
              <a:t>(grafiche, video, dirette sui social)   </a:t>
            </a:r>
          </a:p>
          <a:p>
            <a:r>
              <a:rPr lang="it-IT" dirty="0">
                <a:solidFill>
                  <a:srgbClr val="002060"/>
                </a:solidFill>
              </a:rPr>
              <a:t>video registrato  dalla componente studentesca </a:t>
            </a:r>
          </a:p>
          <a:p>
            <a:r>
              <a:rPr lang="it-IT" dirty="0">
                <a:solidFill>
                  <a:srgbClr val="002060"/>
                </a:solidFill>
              </a:rPr>
              <a:t>due dirette sui social, la prima con l’associazione </a:t>
            </a:r>
            <a:r>
              <a:rPr lang="it-IT" dirty="0" err="1">
                <a:solidFill>
                  <a:srgbClr val="002060"/>
                </a:solidFill>
              </a:rPr>
              <a:t>G.a.g.a</a:t>
            </a:r>
            <a:r>
              <a:rPr lang="it-IT" dirty="0">
                <a:solidFill>
                  <a:srgbClr val="002060"/>
                </a:solidFill>
              </a:rPr>
              <a:t> Vicenza https://www.instagram.com/tv/CBTW2itIevZ/?igshid=1ddbsdige6sxx parte 1 / </a:t>
            </a:r>
          </a:p>
          <a:p>
            <a:r>
              <a:rPr lang="it-IT" dirty="0">
                <a:solidFill>
                  <a:srgbClr val="002060"/>
                </a:solidFill>
              </a:rPr>
              <a:t>https://www.instagram.com/tv/CBTbKvlIl-U/?igshid=uezhxty6twmh parte 2) </a:t>
            </a:r>
          </a:p>
          <a:p>
            <a:r>
              <a:rPr lang="it-IT" dirty="0">
                <a:solidFill>
                  <a:srgbClr val="002060"/>
                </a:solidFill>
              </a:rPr>
              <a:t>la seconda con Eva Croce (https://www.facebook.com/linkferrara/videos/1952328911568753/?vh=e&amp;d=n )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</a:rPr>
              <a:t>Da settembre 2020 </a:t>
            </a:r>
            <a:r>
              <a:rPr lang="it-IT" b="1" dirty="0">
                <a:solidFill>
                  <a:srgbClr val="002060"/>
                </a:solidFill>
              </a:rPr>
              <a:t>SUPPORTO PSICOLOGICO DEDICATO AL PERSONALE UNIVERSITARIO</a:t>
            </a:r>
          </a:p>
          <a:p>
            <a:r>
              <a:rPr lang="it-IT" dirty="0">
                <a:solidFill>
                  <a:srgbClr val="002060"/>
                </a:solidFill>
              </a:rPr>
              <a:t>SEMINARI INTERATTIVI COVID-19 E SMART WORKING - Incontri  quindicinali  con Cristina Biancardi psicologa del lavoro</a:t>
            </a:r>
          </a:p>
          <a:p>
            <a:r>
              <a:rPr lang="it-IT" dirty="0">
                <a:solidFill>
                  <a:srgbClr val="002060"/>
                </a:solidFill>
              </a:rPr>
              <a:t>COLLOQUI INDIVIDUALI , nel massimo rispetto della privacy, per un supporto diretto attraverso contatti via mail, chat, videoconferenza, telefono e anche in presenza</a:t>
            </a:r>
          </a:p>
          <a:p>
            <a:r>
              <a:rPr lang="it-IT" dirty="0">
                <a:solidFill>
                  <a:srgbClr val="002060"/>
                </a:solidFill>
                <a:hlinkClick r:id="rId4"/>
              </a:rPr>
              <a:t>https://intra.unife.it/pta/covid19/supporto-psicologico</a:t>
            </a:r>
            <a:r>
              <a:rPr lang="it-IT" dirty="0">
                <a:solidFill>
                  <a:srgbClr val="002060"/>
                </a:solidFill>
              </a:rPr>
              <a:t>  </a:t>
            </a:r>
            <a:r>
              <a:rPr lang="it-IT" b="1" dirty="0">
                <a:solidFill>
                  <a:srgbClr val="002060"/>
                </a:solidFill>
              </a:rPr>
              <a:t>(59 partecipanti 14 uomini/45 donne)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pPr marL="342900" indent="-342900" algn="just">
              <a:buAutoNum type="arabicPlain" startAt="5"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795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89;p4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D00AC2E2-1AD5-4E1A-8D11-62768809A8DC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9254442" y="3067133"/>
            <a:ext cx="1462088" cy="723733"/>
          </a:xfrm>
          <a:prstGeom prst="rect">
            <a:avLst/>
          </a:prstGeom>
          <a:noFill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CA013D-5872-4B75-975D-B17EC1A7266B}"/>
              </a:ext>
            </a:extLst>
          </p:cNvPr>
          <p:cNvSpPr txBox="1"/>
          <p:nvPr/>
        </p:nvSpPr>
        <p:spPr>
          <a:xfrm>
            <a:off x="545172" y="436799"/>
            <a:ext cx="6835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highlight>
                  <a:srgbClr val="00FF00"/>
                </a:highlight>
              </a:rPr>
              <a:t>Azioni realizzate   </a:t>
            </a:r>
          </a:p>
          <a:p>
            <a:r>
              <a:rPr lang="it-IT" sz="2400" b="1" dirty="0">
                <a:solidFill>
                  <a:srgbClr val="002060"/>
                </a:solidFill>
                <a:highlight>
                  <a:srgbClr val="00FF00"/>
                </a:highlight>
              </a:rPr>
              <a:t>   </a:t>
            </a:r>
          </a:p>
          <a:p>
            <a:r>
              <a:rPr lang="it-IT" sz="2400" b="1" dirty="0">
                <a:solidFill>
                  <a:srgbClr val="002060"/>
                </a:solidFill>
                <a:highlight>
                  <a:srgbClr val="00FF00"/>
                </a:highlight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92A92D-8493-4D77-9BA7-5648491E432E}"/>
              </a:ext>
            </a:extLst>
          </p:cNvPr>
          <p:cNvSpPr txBox="1"/>
          <p:nvPr/>
        </p:nvSpPr>
        <p:spPr>
          <a:xfrm>
            <a:off x="545172" y="1297959"/>
            <a:ext cx="87092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20 novembre  -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Tdor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trasnsgender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day of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remembrance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(giornata di commemorazione delle vittime di </a:t>
            </a:r>
            <a:r>
              <a:rPr kumimoji="0" lang="it-IT" sz="1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trasnfobia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) Rotonda Foschini </a:t>
            </a:r>
          </a:p>
          <a:p>
            <a:pPr marL="342900" indent="-342900" algn="just">
              <a:buAutoNum type="arabicPlain" startAt="5"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02060"/>
                </a:solidFill>
              </a:rPr>
              <a:t>1 dicembre – Giornata mondiale contro AIDS </a:t>
            </a:r>
            <a:r>
              <a:rPr lang="it-IT" dirty="0">
                <a:solidFill>
                  <a:srgbClr val="002060"/>
                </a:solidFill>
              </a:rPr>
              <a:t>(Partecipazione al Tavolo e sostegno all’organizzazione eventi – test rinviati in UNIFE)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02060"/>
                </a:solidFill>
              </a:rPr>
              <a:t>Raggiunte 24 convenzioni non onerose a favore del personale UNIFE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</a:rPr>
              <a:t>Percorso formativo per dirigenti, EP, responsabili </a:t>
            </a:r>
            <a:r>
              <a:rPr lang="it-IT" dirty="0" err="1">
                <a:solidFill>
                  <a:srgbClr val="002060"/>
                </a:solidFill>
              </a:rPr>
              <a:t>metastruttura</a:t>
            </a:r>
            <a:r>
              <a:rPr lang="it-IT" dirty="0">
                <a:solidFill>
                  <a:srgbClr val="002060"/>
                </a:solidFill>
              </a:rPr>
              <a:t> per promuovere il</a:t>
            </a:r>
          </a:p>
          <a:p>
            <a:r>
              <a:rPr lang="it-IT" b="1" dirty="0">
                <a:solidFill>
                  <a:srgbClr val="002060"/>
                </a:solidFill>
              </a:rPr>
              <a:t>      </a:t>
            </a:r>
            <a:r>
              <a:rPr lang="it-IT" b="1" dirty="0" err="1">
                <a:solidFill>
                  <a:srgbClr val="002060"/>
                </a:solidFill>
              </a:rPr>
              <a:t>Diversity</a:t>
            </a:r>
            <a:r>
              <a:rPr lang="it-IT" b="1" dirty="0">
                <a:solidFill>
                  <a:srgbClr val="002060"/>
                </a:solidFill>
              </a:rPr>
              <a:t> management </a:t>
            </a:r>
            <a:r>
              <a:rPr lang="it-IT" dirty="0">
                <a:solidFill>
                  <a:srgbClr val="002060"/>
                </a:solidFill>
              </a:rPr>
              <a:t>(incontri 16/23/30 novembre)</a:t>
            </a:r>
          </a:p>
          <a:p>
            <a:r>
              <a:rPr lang="it-IT" sz="1800" b="0" i="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https://mail.google.com/mail/u/0/#search/diversity+management+mareg/FMfcgxwKjBRGMPbmRZFmbctjbvVBCNGV?projector=1&amp;messagePartId=0.1</a:t>
            </a:r>
            <a:endParaRPr lang="it-IT" sz="1800" b="0" i="0" dirty="0">
              <a:solidFill>
                <a:srgbClr val="0563C1"/>
              </a:solidFill>
            </a:endParaRPr>
          </a:p>
          <a:p>
            <a:endParaRPr lang="it-IT" dirty="0">
              <a:solidFill>
                <a:srgbClr val="0563C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1" i="0" dirty="0">
                <a:solidFill>
                  <a:srgbClr val="002060"/>
                </a:solidFill>
              </a:rPr>
              <a:t>Partecipazione rete CUG provinciali con consigliera di parità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02060"/>
                </a:solidFill>
              </a:rPr>
              <a:t>Partecipazione al Forum nazionale dei CUG</a:t>
            </a:r>
            <a:endParaRPr lang="it-IT" sz="1800" b="1" i="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b="1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pPr marL="342900" indent="-342900" algn="just">
              <a:buAutoNum type="arabicPlain" startAt="5"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060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89;p4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D00AC2E2-1AD5-4E1A-8D11-62768809A8DC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9254442" y="3067133"/>
            <a:ext cx="1462088" cy="723733"/>
          </a:xfrm>
          <a:prstGeom prst="rect">
            <a:avLst/>
          </a:prstGeom>
          <a:noFill/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9DA0970-B550-4D53-B28A-C5751164BE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319" y="32863"/>
          <a:ext cx="4827390" cy="682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415642" imgH="9075244" progId="AcroExch.Document.DC">
                  <p:embed/>
                </p:oleObj>
              </mc:Choice>
              <mc:Fallback>
                <p:oleObj name="Acrobat Document" r:id="rId3" imgW="6415642" imgH="9075244" progId="AcroExch.Document.DC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9DA0970-B550-4D53-B28A-C5751164BE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319" y="32863"/>
                        <a:ext cx="4827390" cy="682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3BB727-15A6-446D-A014-5F89DAB06CEF}"/>
              </a:ext>
            </a:extLst>
          </p:cNvPr>
          <p:cNvSpPr txBox="1"/>
          <p:nvPr/>
        </p:nvSpPr>
        <p:spPr>
          <a:xfrm>
            <a:off x="5467927" y="291253"/>
            <a:ext cx="59679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rgbClr val="002060"/>
                </a:solidFill>
                <a:highlight>
                  <a:srgbClr val="00FF00"/>
                </a:highlight>
              </a:rPr>
              <a:t>Azioni realizzate   </a:t>
            </a:r>
          </a:p>
          <a:p>
            <a:pPr>
              <a:defRPr/>
            </a:pPr>
            <a:r>
              <a:rPr lang="it-IT" sz="2800" b="1" dirty="0">
                <a:solidFill>
                  <a:srgbClr val="002060"/>
                </a:solidFill>
                <a:highlight>
                  <a:srgbClr val="00FF00"/>
                </a:highlight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803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212E2C-A29C-4D3D-8AE4-F88C7828A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492" y="6010860"/>
            <a:ext cx="2263805" cy="730658"/>
          </a:xfrm>
        </p:spPr>
        <p:txBody>
          <a:bodyPr anchor="ctr">
            <a:normAutofit/>
          </a:bodyPr>
          <a:lstStyle/>
          <a:p>
            <a:r>
              <a:rPr lang="it-IT" sz="1500" b="1" dirty="0">
                <a:solidFill>
                  <a:srgbClr val="002060"/>
                </a:solidFill>
              </a:rPr>
              <a:t>672 iscritti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89;p4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D00AC2E2-1AD5-4E1A-8D11-62768809A8DC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9254442" y="3067133"/>
            <a:ext cx="1462088" cy="723733"/>
          </a:xfrm>
          <a:prstGeom prst="rect">
            <a:avLst/>
          </a:prstGeom>
          <a:noFill/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1937D24-EB6A-4313-A0E6-002BE5C157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473125"/>
              </p:ext>
            </p:extLst>
          </p:nvPr>
        </p:nvGraphicFramePr>
        <p:xfrm>
          <a:off x="135672" y="93616"/>
          <a:ext cx="4717033" cy="676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415642" imgH="9204491" progId="AcroExch.Document.DC">
                  <p:embed/>
                </p:oleObj>
              </mc:Choice>
              <mc:Fallback>
                <p:oleObj name="Acrobat Document" r:id="rId3" imgW="6415642" imgH="9204491" progId="AcroExch.Document.DC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0F125718-9211-45B1-9CF6-D557C8E14C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672" y="93616"/>
                        <a:ext cx="4717033" cy="676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F9FA14-EECF-401C-B694-D32EEE12EC5F}"/>
              </a:ext>
            </a:extLst>
          </p:cNvPr>
          <p:cNvSpPr txBox="1"/>
          <p:nvPr/>
        </p:nvSpPr>
        <p:spPr>
          <a:xfrm>
            <a:off x="5075492" y="1141339"/>
            <a:ext cx="41789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In merito al grande interesse dimostrato per il corso di Lingua dei Segni Italiana e a causa delle numerose richieste pervenute, queste le informazioni sul sito di </a:t>
            </a:r>
            <a:r>
              <a:rPr lang="it-IT" sz="1200" b="0" i="0" dirty="0" err="1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Equality</a:t>
            </a: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 &amp; </a:t>
            </a:r>
            <a:r>
              <a:rPr lang="it-IT" sz="1200" b="0" i="0" dirty="0" err="1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Diversity</a:t>
            </a: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gli incontri saranno </a:t>
            </a:r>
            <a:r>
              <a:rPr lang="it-IT" sz="1200" b="1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8 da 2 ore ciascuno</a:t>
            </a: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, probabilmente bisettimanali, e si svolgeranno </a:t>
            </a:r>
            <a:r>
              <a:rPr lang="it-IT" sz="1200" b="1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a partire dalla prima lezione di lunedì 11 gennaio 2021 ore 9-11</a:t>
            </a:r>
            <a:endParaRPr lang="it-IT" sz="1200" b="0" i="0" dirty="0">
              <a:solidFill>
                <a:srgbClr val="002060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gli </a:t>
            </a:r>
            <a:r>
              <a:rPr lang="it-IT" sz="1200" b="1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8</a:t>
            </a: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 incontri sono </a:t>
            </a:r>
            <a:r>
              <a:rPr lang="it-IT" sz="1200" b="1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gratuiti</a:t>
            </a:r>
            <a:endParaRPr lang="it-IT" sz="1200" b="0" i="0" dirty="0">
              <a:solidFill>
                <a:srgbClr val="002060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a causa dei posti limitati (20), si procederà ad un </a:t>
            </a:r>
            <a:r>
              <a:rPr lang="it-IT" sz="1200" b="1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sorteggio</a:t>
            </a: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 tra chi, scrivendo a inclusione@unife.it, ha manifestato interesse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i risultati del sorteggio saranno pubblicati </a:t>
            </a:r>
            <a:r>
              <a:rPr lang="it-IT" sz="1200" b="1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entro il 10 gennaio</a:t>
            </a: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 sul sito </a:t>
            </a:r>
            <a:r>
              <a:rPr lang="it-IT" sz="1200" b="0" i="0" dirty="0" err="1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Equality</a:t>
            </a: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 &amp; </a:t>
            </a:r>
            <a:r>
              <a:rPr lang="it-IT" sz="1200" b="0" i="0" dirty="0" err="1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Diversity</a:t>
            </a: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 alla sezione</a:t>
            </a:r>
          </a:p>
          <a:p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 "Eventi e Formazione"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le persone sorteggiate dovranno impegnarsi a </a:t>
            </a:r>
            <a:r>
              <a:rPr lang="it-IT" sz="1200" b="1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frequentare l'intero percorso</a:t>
            </a:r>
            <a:endParaRPr lang="it-IT" sz="1200" b="0" i="0" dirty="0">
              <a:solidFill>
                <a:srgbClr val="002060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le persone non sorteggiate </a:t>
            </a:r>
            <a:r>
              <a:rPr lang="it-IT" sz="1200" b="1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riceveranno comunque i link </a:t>
            </a: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per seguire i </a:t>
            </a:r>
            <a:r>
              <a:rPr lang="it-IT" sz="1200" b="1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webinar registrati</a:t>
            </a:r>
            <a:endParaRPr lang="it-IT" sz="1200" b="0" i="0" dirty="0">
              <a:solidFill>
                <a:srgbClr val="002060"/>
              </a:solidFill>
              <a:effectLst/>
              <a:latin typeface="Helvetica" panose="020B0604020202020204" pitchFamily="34" charset="0"/>
            </a:endParaRPr>
          </a:p>
          <a:p>
            <a:endParaRPr lang="it-IT" sz="1200" b="0" i="0" dirty="0">
              <a:solidFill>
                <a:srgbClr val="002060"/>
              </a:solidFill>
              <a:effectLst/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l'</a:t>
            </a:r>
            <a:r>
              <a:rPr lang="it-IT" sz="1200" b="1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Insegnamento LIS</a:t>
            </a: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 sarà introdotto nell'offerta formativa del Corso di laurea magistrale in Lingue e Letterature straniere* presso il dipartimento di</a:t>
            </a:r>
            <a:r>
              <a:rPr lang="it-IT" sz="1200" b="1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Studi Umanistici</a:t>
            </a:r>
            <a:r>
              <a:rPr lang="it-IT" sz="1200" b="1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nell'</a:t>
            </a:r>
            <a:r>
              <a:rPr lang="it-IT" sz="1200" b="0" i="0" dirty="0" err="1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a.a</a:t>
            </a:r>
            <a:r>
              <a:rPr lang="it-IT" sz="1200" b="0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. 2021-2022 e sarà fruibile da</a:t>
            </a:r>
            <a:r>
              <a:rPr lang="it-IT" sz="1200" b="1" i="0" dirty="0">
                <a:solidFill>
                  <a:srgbClr val="002060"/>
                </a:solidFill>
                <a:effectLst/>
                <a:latin typeface="Helvetica" panose="020B0604020202020204" pitchFamily="34" charset="0"/>
              </a:rPr>
              <a:t> tutta la comunità studentesca</a:t>
            </a:r>
            <a:endParaRPr lang="it-IT" sz="1200" b="0" i="0" dirty="0">
              <a:solidFill>
                <a:srgbClr val="002060"/>
              </a:solidFill>
              <a:effectLst/>
              <a:latin typeface="Helvetica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97D4B91-141D-48DE-88B4-814A15B6656E}"/>
              </a:ext>
            </a:extLst>
          </p:cNvPr>
          <p:cNvSpPr txBox="1"/>
          <p:nvPr/>
        </p:nvSpPr>
        <p:spPr>
          <a:xfrm>
            <a:off x="4993087" y="284659"/>
            <a:ext cx="68029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rgbClr val="002060"/>
                </a:solidFill>
                <a:highlight>
                  <a:srgbClr val="00FF00"/>
                </a:highlight>
              </a:rPr>
              <a:t>Azioni realizzate   </a:t>
            </a:r>
          </a:p>
          <a:p>
            <a:pPr>
              <a:defRPr/>
            </a:pPr>
            <a:r>
              <a:rPr lang="it-IT" sz="2800" b="1" dirty="0">
                <a:solidFill>
                  <a:srgbClr val="002060"/>
                </a:solidFill>
                <a:highlight>
                  <a:srgbClr val="00FF00"/>
                </a:highlight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88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89;p4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D00AC2E2-1AD5-4E1A-8D11-62768809A8DC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9254442" y="3067133"/>
            <a:ext cx="1462088" cy="723733"/>
          </a:xfrm>
          <a:prstGeom prst="rect">
            <a:avLst/>
          </a:prstGeom>
          <a:noFill/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C417920-B906-4AEB-B7FA-BC74DBF49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305841"/>
              </p:ext>
            </p:extLst>
          </p:nvPr>
        </p:nvGraphicFramePr>
        <p:xfrm>
          <a:off x="19002" y="402794"/>
          <a:ext cx="5092700" cy="631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103421" imgH="7573870" progId="AcroExch.Document.DC">
                  <p:embed/>
                </p:oleObj>
              </mc:Choice>
              <mc:Fallback>
                <p:oleObj name="Acrobat Document" r:id="rId3" imgW="6103421" imgH="75738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02" y="402794"/>
                        <a:ext cx="5092700" cy="631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724F649A-80ED-46E5-A1E0-1AE16481A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62295"/>
              </p:ext>
            </p:extLst>
          </p:nvPr>
        </p:nvGraphicFramePr>
        <p:xfrm>
          <a:off x="5111702" y="1518921"/>
          <a:ext cx="35560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6263507" imgH="9547391" progId="AcroExch.Document.DC">
                  <p:embed/>
                </p:oleObj>
              </mc:Choice>
              <mc:Fallback>
                <p:oleObj name="Acrobat Document" r:id="rId5" imgW="6263507" imgH="954739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02" y="1518921"/>
                        <a:ext cx="355600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265D3D5-04C0-46D8-8B8C-E7555764EFE2}"/>
              </a:ext>
            </a:extLst>
          </p:cNvPr>
          <p:cNvSpPr txBox="1"/>
          <p:nvPr/>
        </p:nvSpPr>
        <p:spPr>
          <a:xfrm>
            <a:off x="5311066" y="402794"/>
            <a:ext cx="60945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rgbClr val="002060"/>
                </a:solidFill>
                <a:highlight>
                  <a:srgbClr val="00FF00"/>
                </a:highlight>
              </a:rPr>
              <a:t>Azioni realizzate   </a:t>
            </a:r>
          </a:p>
          <a:p>
            <a:pPr>
              <a:defRPr/>
            </a:pPr>
            <a:r>
              <a:rPr lang="it-IT" sz="2800" b="1" dirty="0">
                <a:solidFill>
                  <a:srgbClr val="002060"/>
                </a:solidFill>
                <a:highlight>
                  <a:srgbClr val="00FF00"/>
                </a:highlight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30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89;p4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D00AC2E2-1AD5-4E1A-8D11-62768809A8DC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9254442" y="3067133"/>
            <a:ext cx="1462088" cy="723733"/>
          </a:xfrm>
          <a:prstGeom prst="rect">
            <a:avLst/>
          </a:prstGeom>
          <a:noFill/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3BB727-15A6-446D-A014-5F89DAB06CEF}"/>
              </a:ext>
            </a:extLst>
          </p:cNvPr>
          <p:cNvSpPr txBox="1"/>
          <p:nvPr/>
        </p:nvSpPr>
        <p:spPr>
          <a:xfrm>
            <a:off x="230039" y="493491"/>
            <a:ext cx="5575176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rgbClr val="002060"/>
                </a:solidFill>
                <a:latin typeface="Calibri" panose="020F0502020204030204"/>
              </a:rPr>
              <a:t>Azioni realizzate con rimodulazione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AC5D5C9-D1EF-491A-AE49-B0565C98C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72338"/>
              </p:ext>
            </p:extLst>
          </p:nvPr>
        </p:nvGraphicFramePr>
        <p:xfrm>
          <a:off x="230039" y="1658877"/>
          <a:ext cx="3133937" cy="3010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962">
                  <a:extLst>
                    <a:ext uri="{9D8B030D-6E8A-4147-A177-3AD203B41FA5}">
                      <a16:colId xmlns:a16="http://schemas.microsoft.com/office/drawing/2014/main" val="132331508"/>
                    </a:ext>
                  </a:extLst>
                </a:gridCol>
                <a:gridCol w="941289">
                  <a:extLst>
                    <a:ext uri="{9D8B030D-6E8A-4147-A177-3AD203B41FA5}">
                      <a16:colId xmlns:a16="http://schemas.microsoft.com/office/drawing/2014/main" val="3489157160"/>
                    </a:ext>
                  </a:extLst>
                </a:gridCol>
                <a:gridCol w="862843">
                  <a:extLst>
                    <a:ext uri="{9D8B030D-6E8A-4147-A177-3AD203B41FA5}">
                      <a16:colId xmlns:a16="http://schemas.microsoft.com/office/drawing/2014/main" val="2947958194"/>
                    </a:ext>
                  </a:extLst>
                </a:gridCol>
                <a:gridCol w="862843">
                  <a:extLst>
                    <a:ext uri="{9D8B030D-6E8A-4147-A177-3AD203B41FA5}">
                      <a16:colId xmlns:a16="http://schemas.microsoft.com/office/drawing/2014/main" val="3468999436"/>
                    </a:ext>
                  </a:extLst>
                </a:gridCol>
              </a:tblGrid>
              <a:tr h="7479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Anno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PTA in </a:t>
                      </a:r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telelavoro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 dirty="0">
                          <a:effectLst/>
                        </a:rPr>
                        <a:t>Donne</a:t>
                      </a:r>
                      <a:endParaRPr lang="it-IT" sz="16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 dirty="0">
                          <a:effectLst/>
                        </a:rPr>
                        <a:t>Uomini</a:t>
                      </a:r>
                      <a:endParaRPr lang="it-IT" sz="16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5202269"/>
                  </a:ext>
                </a:extLst>
              </a:tr>
              <a:tr h="37397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2014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9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 dirty="0">
                          <a:effectLst/>
                        </a:rPr>
                        <a:t>7</a:t>
                      </a:r>
                      <a:endParaRPr lang="it-IT" sz="16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 dirty="0">
                          <a:effectLst/>
                        </a:rPr>
                        <a:t>2</a:t>
                      </a:r>
                      <a:endParaRPr lang="it-IT" sz="16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0132275"/>
                  </a:ext>
                </a:extLst>
              </a:tr>
              <a:tr h="37397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2015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13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 dirty="0">
                          <a:effectLst/>
                        </a:rPr>
                        <a:t>10</a:t>
                      </a:r>
                      <a:endParaRPr lang="it-IT" sz="16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 dirty="0">
                          <a:effectLst/>
                        </a:rPr>
                        <a:t>3</a:t>
                      </a:r>
                      <a:endParaRPr lang="it-IT" sz="16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5918361"/>
                  </a:ext>
                </a:extLst>
              </a:tr>
              <a:tr h="37397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2017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13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>
                          <a:effectLst/>
                        </a:rPr>
                        <a:t>9</a:t>
                      </a:r>
                      <a:endParaRPr lang="it-IT" sz="1600" b="0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 dirty="0">
                          <a:effectLst/>
                        </a:rPr>
                        <a:t>4</a:t>
                      </a:r>
                      <a:endParaRPr lang="it-IT" sz="16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8135461"/>
                  </a:ext>
                </a:extLst>
              </a:tr>
              <a:tr h="37397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2018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16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>
                          <a:effectLst/>
                        </a:rPr>
                        <a:t>10</a:t>
                      </a:r>
                      <a:endParaRPr lang="it-IT" sz="1600" b="0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 dirty="0">
                          <a:effectLst/>
                        </a:rPr>
                        <a:t>6</a:t>
                      </a:r>
                      <a:endParaRPr lang="it-IT" sz="16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1588901"/>
                  </a:ext>
                </a:extLst>
              </a:tr>
              <a:tr h="37397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2019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28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 dirty="0">
                          <a:effectLst/>
                        </a:rPr>
                        <a:t>20</a:t>
                      </a:r>
                      <a:endParaRPr lang="it-IT" sz="16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 dirty="0">
                          <a:effectLst/>
                        </a:rPr>
                        <a:t>8</a:t>
                      </a:r>
                      <a:endParaRPr lang="it-IT" sz="16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8984037"/>
                  </a:ext>
                </a:extLst>
              </a:tr>
              <a:tr h="3926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2020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40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>
                          <a:effectLst/>
                        </a:rPr>
                        <a:t>30</a:t>
                      </a:r>
                      <a:endParaRPr lang="it-IT" sz="1600" b="0" i="1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i="1" u="none" strike="noStrike" dirty="0">
                          <a:effectLst/>
                        </a:rPr>
                        <a:t>10</a:t>
                      </a:r>
                      <a:endParaRPr lang="it-IT" sz="16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1618077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3ED02F-DD7A-4A6E-AD42-9A1FE971ABCE}"/>
              </a:ext>
            </a:extLst>
          </p:cNvPr>
          <p:cNvSpPr txBox="1"/>
          <p:nvPr/>
        </p:nvSpPr>
        <p:spPr>
          <a:xfrm>
            <a:off x="3363976" y="1563672"/>
            <a:ext cx="6232124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SMART-WORKING/PROGETTO VELA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Situazione Autunno 2020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(emergenza Covid-19)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118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persone in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HOMEWORKING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(fino a 5gg a settimana; assegnato per motivi definiti da decreto relativi a conciliazione e situazione sanitaria); alcuni ex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dirty="0">
                <a:solidFill>
                  <a:srgbClr val="002060"/>
                </a:solidFill>
                <a:latin typeface="Calibri"/>
              </a:rPr>
              <a:t>   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telelavoratori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122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LAVORO AGILE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(almeno il 50% del personale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dirty="0">
                <a:solidFill>
                  <a:srgbClr val="002060"/>
                </a:solidFill>
                <a:latin typeface="Calibri"/>
              </a:rPr>
              <a:t>    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impiegato nelle attività che possono essere svolte in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dirty="0">
                <a:solidFill>
                  <a:srgbClr val="002060"/>
                </a:solidFill>
                <a:latin typeface="Calibri"/>
              </a:rPr>
              <a:t>    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tale modalità richiesti da DM 19.10.2020). (87 persone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dirty="0">
                <a:solidFill>
                  <a:srgbClr val="002060"/>
                </a:solidFill>
                <a:latin typeface="Calibri"/>
              </a:rPr>
              <a:t>  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provengono da Smart Work sperimentale, e 35 nuove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dirty="0">
                <a:solidFill>
                  <a:srgbClr val="002060"/>
                </a:solidFill>
                <a:latin typeface="Calibri"/>
              </a:rPr>
              <a:t>  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richieste.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EEEB5CA-D7A6-4DC0-9CBD-FECD1284D3F1}"/>
              </a:ext>
            </a:extLst>
          </p:cNvPr>
          <p:cNvSpPr txBox="1"/>
          <p:nvPr/>
        </p:nvSpPr>
        <p:spPr>
          <a:xfrm>
            <a:off x="127570" y="5069787"/>
            <a:ext cx="9714920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Causa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non applicato Progetto VELA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Supporto all’Amministrazione nella gestione del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lavoro agile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in periodo di emergenza Covid-19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Conclusione dei lavori sul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Regolamento sul lavoro agile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, ai fini del passaggio agli organi (entro gennaio 2021)</a:t>
            </a:r>
          </a:p>
        </p:txBody>
      </p:sp>
    </p:spTree>
    <p:extLst>
      <p:ext uri="{BB962C8B-B14F-4D97-AF65-F5344CB8AC3E}">
        <p14:creationId xmlns:p14="http://schemas.microsoft.com/office/powerpoint/2010/main" val="817151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1370</Words>
  <Application>Microsoft Office PowerPoint</Application>
  <PresentationFormat>Widescreen</PresentationFormat>
  <Paragraphs>199</Paragraphs>
  <Slides>13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Helvetica</vt:lpstr>
      <vt:lpstr>Tahoma</vt:lpstr>
      <vt:lpstr>Wingdings</vt:lpstr>
      <vt:lpstr>Tema di Office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Gabriella Marchetti</dc:creator>
  <cp:lastModifiedBy>cinzia mancini</cp:lastModifiedBy>
  <cp:revision>120</cp:revision>
  <dcterms:created xsi:type="dcterms:W3CDTF">2020-12-19T20:39:47Z</dcterms:created>
  <dcterms:modified xsi:type="dcterms:W3CDTF">2021-01-14T10:25:23Z</dcterms:modified>
</cp:coreProperties>
</file>