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6" r:id="rId1"/>
  </p:sldMasterIdLst>
  <p:notesMasterIdLst>
    <p:notesMasterId r:id="rId19"/>
  </p:notesMasterIdLst>
  <p:sldIdLst>
    <p:sldId id="302" r:id="rId2"/>
    <p:sldId id="301" r:id="rId3"/>
    <p:sldId id="297" r:id="rId4"/>
    <p:sldId id="342" r:id="rId5"/>
    <p:sldId id="336" r:id="rId6"/>
    <p:sldId id="325" r:id="rId7"/>
    <p:sldId id="334" r:id="rId8"/>
    <p:sldId id="326" r:id="rId9"/>
    <p:sldId id="341" r:id="rId10"/>
    <p:sldId id="327" r:id="rId11"/>
    <p:sldId id="328" r:id="rId12"/>
    <p:sldId id="329" r:id="rId13"/>
    <p:sldId id="330" r:id="rId14"/>
    <p:sldId id="332" r:id="rId15"/>
    <p:sldId id="331" r:id="rId16"/>
    <p:sldId id="337" r:id="rId17"/>
    <p:sldId id="267" r:id="rId1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28">
          <p15:clr>
            <a:srgbClr val="A4A3A4"/>
          </p15:clr>
        </p15:guide>
        <p15:guide id="3" orient="horz" pos="3296">
          <p15:clr>
            <a:srgbClr val="A4A3A4"/>
          </p15:clr>
        </p15:guide>
        <p15:guide id="4" orient="horz" pos="456">
          <p15:clr>
            <a:srgbClr val="A4A3A4"/>
          </p15:clr>
        </p15:guide>
        <p15:guide id="5" pos="436">
          <p15:clr>
            <a:srgbClr val="A4A3A4"/>
          </p15:clr>
        </p15:guide>
        <p15:guide id="6" pos="7236">
          <p15:clr>
            <a:srgbClr val="A4A3A4"/>
          </p15:clr>
        </p15:guide>
        <p15:guide id="7" pos="2692">
          <p15:clr>
            <a:srgbClr val="A4A3A4"/>
          </p15:clr>
        </p15:guide>
        <p15:guide id="8" pos="1572">
          <p15:clr>
            <a:srgbClr val="A4A3A4"/>
          </p15:clr>
        </p15:guide>
        <p15:guide id="9" pos="3816">
          <p15:clr>
            <a:srgbClr val="A4A3A4"/>
          </p15:clr>
        </p15:guide>
        <p15:guide id="10" pos="4976">
          <p15:clr>
            <a:srgbClr val="A4A3A4"/>
          </p15:clr>
        </p15:guide>
        <p15:guide id="11" pos="61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C8E0"/>
    <a:srgbClr val="8D42C6"/>
    <a:srgbClr val="B688B9"/>
    <a:srgbClr val="FFFFFF"/>
    <a:srgbClr val="4EB86E"/>
    <a:srgbClr val="516F87"/>
    <a:srgbClr val="28B99A"/>
    <a:srgbClr val="4F72B2"/>
    <a:srgbClr val="F38EB6"/>
    <a:srgbClr val="F3B0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70" autoAdjust="0"/>
    <p:restoredTop sz="94710" autoAdjust="0"/>
  </p:normalViewPr>
  <p:slideViewPr>
    <p:cSldViewPr snapToGrid="0" snapToObjects="1">
      <p:cViewPr varScale="1">
        <p:scale>
          <a:sx n="71" d="100"/>
          <a:sy n="71" d="100"/>
        </p:scale>
        <p:origin x="240" y="60"/>
      </p:cViewPr>
      <p:guideLst>
        <p:guide orient="horz" pos="2160"/>
        <p:guide orient="horz" pos="1028"/>
        <p:guide orient="horz" pos="3296"/>
        <p:guide orient="horz" pos="456"/>
        <p:guide pos="436"/>
        <p:guide pos="7236"/>
        <p:guide pos="2692"/>
        <p:guide pos="1572"/>
        <p:guide pos="3816"/>
        <p:guide pos="4976"/>
        <p:guide pos="61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2D04-B328-C548-A723-9E979D099E2A}" type="datetimeFigureOut">
              <a:rPr lang="it-IT" smtClean="0"/>
              <a:t>16/09/2020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A2F84-5A3D-2848-A896-83FF17320A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6345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688B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41" y="306486"/>
            <a:ext cx="2264751" cy="43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41" y="306486"/>
            <a:ext cx="2264751" cy="43200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729751" y="365125"/>
            <a:ext cx="8640000" cy="1325563"/>
          </a:xfrm>
        </p:spPr>
        <p:txBody>
          <a:bodyPr/>
          <a:lstStyle/>
          <a:p>
            <a:r>
              <a:rPr lang="it-IT" dirty="0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B688B9"/>
              </a:buClr>
              <a:defRPr/>
            </a:lvl1pPr>
            <a:lvl2pPr>
              <a:buClr>
                <a:srgbClr val="B688B9"/>
              </a:buClr>
              <a:defRPr/>
            </a:lvl2pPr>
            <a:lvl3pPr>
              <a:buClr>
                <a:srgbClr val="B688B9"/>
              </a:buClr>
              <a:defRPr/>
            </a:lvl3pPr>
            <a:lvl4pPr>
              <a:buClr>
                <a:srgbClr val="B688B9"/>
              </a:buClr>
              <a:defRPr/>
            </a:lvl4pPr>
            <a:lvl5pPr>
              <a:buClr>
                <a:srgbClr val="B688B9"/>
              </a:buClr>
              <a:defRPr/>
            </a:lvl5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760562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816393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1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unife.it/it/corsi/lauree-in-inglese-e-a-doppio-titolo/lauree-a-doppio-titolo/eco/economics-management-policies-global-challenges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 txBox="1">
            <a:spLocks/>
          </p:cNvSpPr>
          <p:nvPr/>
        </p:nvSpPr>
        <p:spPr>
          <a:xfrm>
            <a:off x="695324" y="2337966"/>
            <a:ext cx="10801350" cy="246263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800" b="1" dirty="0" err="1" smtClean="0">
                <a:solidFill>
                  <a:schemeClr val="bg1"/>
                </a:solidFill>
                <a:latin typeface="Arial"/>
                <a:ea typeface="Helvetica Neue LT Std 65 Medium" charset="0"/>
                <a:cs typeface="Arial"/>
              </a:rPr>
              <a:t>Master’s</a:t>
            </a:r>
            <a:r>
              <a:rPr lang="it-IT" sz="4800" b="1" dirty="0" smtClean="0">
                <a:solidFill>
                  <a:schemeClr val="bg1"/>
                </a:solidFill>
                <a:latin typeface="Arial"/>
                <a:ea typeface="Helvetica Neue LT Std 65 Medium" charset="0"/>
                <a:cs typeface="Arial"/>
              </a:rPr>
              <a:t> </a:t>
            </a:r>
            <a:r>
              <a:rPr lang="it-IT" sz="4800" b="1" dirty="0" err="1" smtClean="0">
                <a:solidFill>
                  <a:schemeClr val="bg1"/>
                </a:solidFill>
                <a:latin typeface="Arial"/>
                <a:ea typeface="Helvetica Neue LT Std 65 Medium" charset="0"/>
                <a:cs typeface="Arial"/>
              </a:rPr>
              <a:t>Degree</a:t>
            </a:r>
            <a:endParaRPr lang="it-IT" sz="4800" b="1" dirty="0" smtClean="0">
              <a:solidFill>
                <a:schemeClr val="bg1"/>
              </a:solidFill>
              <a:latin typeface="Arial"/>
              <a:ea typeface="Helvetica Neue LT Std 65 Medium" charset="0"/>
              <a:cs typeface="Arial"/>
            </a:endParaRPr>
          </a:p>
          <a:p>
            <a:endParaRPr lang="it-IT" sz="3200" b="1" dirty="0" smtClean="0">
              <a:solidFill>
                <a:schemeClr val="bg1"/>
              </a:solidFill>
              <a:latin typeface="Arial"/>
              <a:ea typeface="Helvetica Neue LT Std 65 Medium" charset="0"/>
              <a:cs typeface="Arial"/>
            </a:endParaRPr>
          </a:p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chemeClr val="bg1"/>
                </a:solidFill>
                <a:latin typeface="Arial"/>
                <a:ea typeface="Helvetica Neue LT Std 65 Medium" charset="0"/>
                <a:cs typeface="Arial"/>
              </a:rPr>
              <a:t>Economics, Management and Policies </a:t>
            </a:r>
          </a:p>
          <a:p>
            <a:pPr>
              <a:lnSpc>
                <a:spcPct val="100000"/>
              </a:lnSpc>
            </a:pPr>
            <a:r>
              <a:rPr lang="en-US" sz="3600" b="1" dirty="0">
                <a:solidFill>
                  <a:schemeClr val="bg1"/>
                </a:solidFill>
                <a:latin typeface="Arial"/>
                <a:ea typeface="Helvetica Neue LT Std 65 Medium" charset="0"/>
                <a:cs typeface="Arial"/>
              </a:rPr>
              <a:t>for Global </a:t>
            </a:r>
            <a:r>
              <a:rPr lang="en-US" sz="3600" b="1" dirty="0" smtClean="0">
                <a:solidFill>
                  <a:schemeClr val="bg1"/>
                </a:solidFill>
                <a:latin typeface="Arial"/>
                <a:ea typeface="Helvetica Neue LT Std 65 Medium" charset="0"/>
                <a:cs typeface="Arial"/>
              </a:rPr>
              <a:t>Challenges</a:t>
            </a:r>
            <a:endParaRPr lang="en-US" sz="3600" b="1" dirty="0">
              <a:solidFill>
                <a:schemeClr val="bg1"/>
              </a:solidFill>
              <a:latin typeface="Arial"/>
              <a:ea typeface="Helvetica Neue LT Std 65 Medium" charset="0"/>
              <a:cs typeface="Arial"/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000" y="877789"/>
            <a:ext cx="5760000" cy="1102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54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21692" y="418913"/>
            <a:ext cx="8832108" cy="1325563"/>
          </a:xfrm>
        </p:spPr>
        <p:txBody>
          <a:bodyPr>
            <a:normAutofit/>
          </a:bodyPr>
          <a:lstStyle/>
          <a:p>
            <a:r>
              <a:rPr lang="en-US" dirty="0"/>
              <a:t>Small and Medium Enterprises (SMEs) in International Markets </a:t>
            </a:r>
            <a:endParaRPr lang="it-IT" dirty="0"/>
          </a:p>
        </p:txBody>
      </p:sp>
      <p:grpSp>
        <p:nvGrpSpPr>
          <p:cNvPr id="12" name="Gruppo 11"/>
          <p:cNvGrpSpPr/>
          <p:nvPr/>
        </p:nvGrpSpPr>
        <p:grpSpPr>
          <a:xfrm>
            <a:off x="872576" y="2067600"/>
            <a:ext cx="1440000" cy="1440000"/>
            <a:chOff x="7017434" y="2895600"/>
            <a:chExt cx="1440000" cy="1440000"/>
          </a:xfrm>
        </p:grpSpPr>
        <p:grpSp>
          <p:nvGrpSpPr>
            <p:cNvPr id="11" name="Gruppo 10"/>
            <p:cNvGrpSpPr/>
            <p:nvPr/>
          </p:nvGrpSpPr>
          <p:grpSpPr>
            <a:xfrm>
              <a:off x="7017434" y="2895600"/>
              <a:ext cx="1440000" cy="1440000"/>
              <a:chOff x="7017434" y="2895600"/>
              <a:chExt cx="1440000" cy="1440000"/>
            </a:xfrm>
          </p:grpSpPr>
          <p:sp>
            <p:nvSpPr>
              <p:cNvPr id="4" name="Ovale 3"/>
              <p:cNvSpPr/>
              <p:nvPr/>
            </p:nvSpPr>
            <p:spPr>
              <a:xfrm>
                <a:off x="7233434" y="3111600"/>
                <a:ext cx="1008000" cy="1008000"/>
              </a:xfrm>
              <a:prstGeom prst="ellipse">
                <a:avLst/>
              </a:prstGeom>
              <a:noFill/>
              <a:ln w="38100">
                <a:solidFill>
                  <a:srgbClr val="B688B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" name="Ovale 4"/>
              <p:cNvSpPr/>
              <p:nvPr/>
            </p:nvSpPr>
            <p:spPr>
              <a:xfrm>
                <a:off x="7017434" y="2895600"/>
                <a:ext cx="1440000" cy="1440000"/>
              </a:xfrm>
              <a:prstGeom prst="ellipse">
                <a:avLst/>
              </a:prstGeom>
              <a:noFill/>
              <a:ln w="76200">
                <a:solidFill>
                  <a:srgbClr val="B688B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" name="Ovale 5"/>
              <p:cNvSpPr/>
              <p:nvPr/>
            </p:nvSpPr>
            <p:spPr>
              <a:xfrm>
                <a:off x="7593434" y="3471600"/>
                <a:ext cx="288000" cy="288000"/>
              </a:xfrm>
              <a:prstGeom prst="ellipse">
                <a:avLst/>
              </a:prstGeom>
              <a:solidFill>
                <a:srgbClr val="B688B9"/>
              </a:solidFill>
              <a:ln w="38100">
                <a:solidFill>
                  <a:srgbClr val="B688B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7" name="Triangolo isoscele 6"/>
            <p:cNvSpPr/>
            <p:nvPr/>
          </p:nvSpPr>
          <p:spPr>
            <a:xfrm>
              <a:off x="7683434" y="3867600"/>
              <a:ext cx="108000" cy="468000"/>
            </a:xfrm>
            <a:prstGeom prst="triangle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Triangolo isoscele 7"/>
            <p:cNvSpPr/>
            <p:nvPr/>
          </p:nvSpPr>
          <p:spPr>
            <a:xfrm flipV="1">
              <a:off x="7683434" y="2895600"/>
              <a:ext cx="108000" cy="468000"/>
            </a:xfrm>
            <a:prstGeom prst="triangle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Triangolo isoscele 8"/>
            <p:cNvSpPr/>
            <p:nvPr/>
          </p:nvSpPr>
          <p:spPr>
            <a:xfrm rot="5400000">
              <a:off x="7197434" y="3381600"/>
              <a:ext cx="108000" cy="468000"/>
            </a:xfrm>
            <a:prstGeom prst="triangle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Triangolo isoscele 9"/>
            <p:cNvSpPr/>
            <p:nvPr/>
          </p:nvSpPr>
          <p:spPr>
            <a:xfrm rot="5400000" flipV="1">
              <a:off x="8169434" y="3381600"/>
              <a:ext cx="108000" cy="468000"/>
            </a:xfrm>
            <a:prstGeom prst="triangle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3" name="Rettangolo 12"/>
          <p:cNvSpPr/>
          <p:nvPr/>
        </p:nvSpPr>
        <p:spPr>
          <a:xfrm>
            <a:off x="2978576" y="2137438"/>
            <a:ext cx="562821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8D42C6"/>
                </a:solidFill>
              </a:rPr>
              <a:t>Aim: to improve </a:t>
            </a:r>
            <a:r>
              <a:rPr lang="en-US" sz="2400" dirty="0">
                <a:solidFill>
                  <a:srgbClr val="8D42C6"/>
                </a:solidFill>
              </a:rPr>
              <a:t>management abilities and skills in order to address international issues in small and medium </a:t>
            </a:r>
            <a:r>
              <a:rPr lang="en-US" sz="2400" dirty="0" smtClean="0">
                <a:solidFill>
                  <a:srgbClr val="8D42C6"/>
                </a:solidFill>
              </a:rPr>
              <a:t>enterprises, with particular reference to the following areas: economics, performance</a:t>
            </a:r>
            <a:r>
              <a:rPr lang="en-US" sz="2400" dirty="0">
                <a:solidFill>
                  <a:srgbClr val="8D42C6"/>
                </a:solidFill>
              </a:rPr>
              <a:t>, organizational and financial management</a:t>
            </a:r>
            <a:r>
              <a:rPr lang="it-IT" sz="2400" dirty="0">
                <a:solidFill>
                  <a:srgbClr val="8D42C6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9210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ccia a destra 37"/>
          <p:cNvSpPr/>
          <p:nvPr/>
        </p:nvSpPr>
        <p:spPr>
          <a:xfrm>
            <a:off x="254253" y="1459127"/>
            <a:ext cx="10116000" cy="1332000"/>
          </a:xfrm>
          <a:prstGeom prst="rightArrow">
            <a:avLst>
              <a:gd name="adj1" fmla="val 63060"/>
              <a:gd name="adj2" fmla="val 45647"/>
            </a:avLst>
          </a:prstGeom>
          <a:solidFill>
            <a:srgbClr val="B68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Courses</a:t>
            </a:r>
            <a:endParaRPr lang="it-IT" dirty="0"/>
          </a:p>
        </p:txBody>
      </p:sp>
      <p:sp>
        <p:nvSpPr>
          <p:cNvPr id="22" name="AutoShape 42"/>
          <p:cNvSpPr>
            <a:spLocks noChangeArrowheads="1"/>
          </p:cNvSpPr>
          <p:nvPr/>
        </p:nvSpPr>
        <p:spPr bwMode="auto">
          <a:xfrm>
            <a:off x="421817" y="1743889"/>
            <a:ext cx="4320000" cy="720000"/>
          </a:xfrm>
          <a:prstGeom prst="rect">
            <a:avLst/>
          </a:prstGeom>
          <a:noFill/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it-IT" sz="2000" b="1" dirty="0">
                <a:solidFill>
                  <a:schemeClr val="bg1"/>
                </a:solidFill>
                <a:latin typeface="+mj-lt"/>
                <a:ea typeface="ＭＳ Ｐゴシック" charset="0"/>
                <a:cs typeface="Arial" panose="020B0604020202020204" pitchFamily="34" charset="0"/>
              </a:rPr>
              <a:t>I anno</a:t>
            </a:r>
            <a:r>
              <a:rPr lang="it-IT" sz="2000" b="1" dirty="0">
                <a:solidFill>
                  <a:schemeClr val="bg1"/>
                </a:solidFill>
                <a:ea typeface="ＭＳ Ｐゴシック" charset="0"/>
                <a:cs typeface="Arial" panose="020B0604020202020204" pitchFamily="34" charset="0"/>
              </a:rPr>
              <a:t> / First </a:t>
            </a:r>
            <a:r>
              <a:rPr lang="it-IT" sz="2000" b="1" dirty="0" err="1">
                <a:solidFill>
                  <a:schemeClr val="bg1"/>
                </a:solidFill>
                <a:ea typeface="ＭＳ Ｐゴシック" charset="0"/>
                <a:cs typeface="Arial" panose="020B0604020202020204" pitchFamily="34" charset="0"/>
              </a:rPr>
              <a:t>year</a:t>
            </a:r>
            <a:endParaRPr lang="it-IT" sz="2000" b="1" dirty="0">
              <a:solidFill>
                <a:schemeClr val="bg1"/>
              </a:solidFill>
              <a:latin typeface="+mj-lt"/>
              <a:ea typeface="ＭＳ Ｐゴシック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it-IT" sz="2000" b="1" dirty="0">
                <a:solidFill>
                  <a:schemeClr val="bg1"/>
                </a:solidFill>
                <a:latin typeface="+mj-lt"/>
                <a:ea typeface="ＭＳ Ｐゴシック" charset="0"/>
                <a:cs typeface="Arial" panose="020B0604020202020204" pitchFamily="34" charset="0"/>
              </a:rPr>
              <a:t>ECTS 60</a:t>
            </a:r>
          </a:p>
        </p:txBody>
      </p:sp>
      <p:pic>
        <p:nvPicPr>
          <p:cNvPr id="40" name="Immagine 3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357146" y="1626084"/>
            <a:ext cx="1806041" cy="1113629"/>
          </a:xfrm>
          <a:prstGeom prst="rect">
            <a:avLst/>
          </a:prstGeom>
        </p:spPr>
      </p:pic>
      <p:sp>
        <p:nvSpPr>
          <p:cNvPr id="27" name="AutoShape 42"/>
          <p:cNvSpPr>
            <a:spLocks noChangeArrowheads="1"/>
          </p:cNvSpPr>
          <p:nvPr/>
        </p:nvSpPr>
        <p:spPr bwMode="auto">
          <a:xfrm>
            <a:off x="5397068" y="1753466"/>
            <a:ext cx="4320000" cy="720000"/>
          </a:xfrm>
          <a:prstGeom prst="rect">
            <a:avLst/>
          </a:prstGeom>
          <a:noFill/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it-IT" sz="2000" b="1" dirty="0">
                <a:solidFill>
                  <a:schemeClr val="bg1"/>
                </a:solidFill>
                <a:latin typeface="+mj-lt"/>
                <a:ea typeface="ＭＳ Ｐゴシック" charset="0"/>
                <a:cs typeface="Arial" panose="020B0604020202020204" pitchFamily="34" charset="0"/>
              </a:rPr>
              <a:t>II anno</a:t>
            </a:r>
            <a:r>
              <a:rPr lang="it-IT" sz="2000" b="1" dirty="0">
                <a:solidFill>
                  <a:schemeClr val="bg1"/>
                </a:solidFill>
                <a:ea typeface="ＭＳ Ｐゴシック" charset="0"/>
                <a:cs typeface="Arial" panose="020B0604020202020204" pitchFamily="34" charset="0"/>
              </a:rPr>
              <a:t> / Second </a:t>
            </a:r>
            <a:r>
              <a:rPr lang="it-IT" sz="2000" b="1" dirty="0" err="1">
                <a:solidFill>
                  <a:schemeClr val="bg1"/>
                </a:solidFill>
                <a:ea typeface="ＭＳ Ｐゴシック" charset="0"/>
                <a:cs typeface="Arial" panose="020B0604020202020204" pitchFamily="34" charset="0"/>
              </a:rPr>
              <a:t>year</a:t>
            </a:r>
            <a:endParaRPr lang="it-IT" sz="2000" b="1" dirty="0">
              <a:solidFill>
                <a:schemeClr val="bg1"/>
              </a:solidFill>
              <a:latin typeface="+mj-lt"/>
              <a:ea typeface="ＭＳ Ｐゴシック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it-IT" sz="2000" b="1" dirty="0">
                <a:solidFill>
                  <a:schemeClr val="bg1"/>
                </a:solidFill>
                <a:latin typeface="+mj-lt"/>
                <a:ea typeface="ＭＳ Ｐゴシック" charset="0"/>
                <a:cs typeface="Arial" panose="020B0604020202020204" pitchFamily="34" charset="0"/>
              </a:rPr>
              <a:t>ECTS 60</a:t>
            </a:r>
          </a:p>
        </p:txBody>
      </p:sp>
      <p:sp>
        <p:nvSpPr>
          <p:cNvPr id="6" name="Rettangolo 5"/>
          <p:cNvSpPr/>
          <p:nvPr/>
        </p:nvSpPr>
        <p:spPr>
          <a:xfrm>
            <a:off x="369667" y="2582178"/>
            <a:ext cx="484451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Strategic control and performance </a:t>
            </a:r>
            <a:r>
              <a:rPr lang="en-US" sz="1600" dirty="0" smtClean="0"/>
              <a:t>management (</a:t>
            </a:r>
            <a:r>
              <a:rPr lang="en-US" sz="1600" dirty="0" smtClean="0">
                <a:solidFill>
                  <a:srgbClr val="FF0000"/>
                </a:solidFill>
              </a:rPr>
              <a:t>case studies</a:t>
            </a:r>
            <a:r>
              <a:rPr lang="en-US" sz="1600" dirty="0" smtClean="0"/>
              <a:t>) 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Organizational </a:t>
            </a:r>
            <a:r>
              <a:rPr lang="en-US" sz="1600" dirty="0" err="1"/>
              <a:t>behaviour</a:t>
            </a:r>
            <a:r>
              <a:rPr lang="en-US" sz="1600" dirty="0"/>
              <a:t> and human resources management </a:t>
            </a:r>
            <a:r>
              <a:rPr lang="en-US" sz="1600" dirty="0" smtClean="0"/>
              <a:t>(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group 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works</a:t>
            </a:r>
            <a:r>
              <a:rPr lang="en-US" sz="1600" dirty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Governance and accounting of SMEs (</a:t>
            </a:r>
            <a:r>
              <a:rPr lang="en-US" sz="1600" dirty="0">
                <a:solidFill>
                  <a:srgbClr val="FF0000"/>
                </a:solidFill>
              </a:rPr>
              <a:t>case studies</a:t>
            </a:r>
            <a:r>
              <a:rPr lang="en-US" sz="1600" dirty="0"/>
              <a:t>, 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group 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works</a:t>
            </a:r>
            <a:r>
              <a:rPr lang="en-US" sz="1600" dirty="0" smtClean="0">
                <a:solidFill>
                  <a:srgbClr val="8D42C6"/>
                </a:solidFill>
              </a:rPr>
              <a:t>, individual works</a:t>
            </a:r>
            <a:r>
              <a:rPr lang="en-US" sz="1600" dirty="0" smtClean="0"/>
              <a:t>)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Statistics for economics and business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Logistics and operations </a:t>
            </a:r>
            <a:r>
              <a:rPr lang="en-US" sz="1600" dirty="0" smtClean="0"/>
              <a:t>management (</a:t>
            </a:r>
            <a:r>
              <a:rPr lang="en-US" sz="1600" dirty="0" smtClean="0">
                <a:solidFill>
                  <a:srgbClr val="00B050"/>
                </a:solidFill>
              </a:rPr>
              <a:t>seminars</a:t>
            </a:r>
            <a:r>
              <a:rPr lang="en-US" sz="1600" dirty="0" smtClean="0"/>
              <a:t>, </a:t>
            </a:r>
            <a:r>
              <a:rPr lang="en-US" sz="1600" dirty="0" smtClean="0">
                <a:solidFill>
                  <a:srgbClr val="55C8E0"/>
                </a:solidFill>
              </a:rPr>
              <a:t>guided visits to firms</a:t>
            </a:r>
            <a:r>
              <a:rPr lang="en-US" sz="1600" dirty="0" smtClean="0"/>
              <a:t>)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International trade and competitiveness (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group works</a:t>
            </a:r>
            <a:r>
              <a:rPr lang="en-US" sz="1600" dirty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Development economics and emerging markets (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</a:rPr>
              <a:t>group works</a:t>
            </a:r>
            <a:r>
              <a:rPr lang="en-US" sz="1600" dirty="0"/>
              <a:t>) </a:t>
            </a:r>
          </a:p>
        </p:txBody>
      </p:sp>
      <p:sp>
        <p:nvSpPr>
          <p:cNvPr id="7" name="Rettangolo 6"/>
          <p:cNvSpPr/>
          <p:nvPr/>
        </p:nvSpPr>
        <p:spPr>
          <a:xfrm>
            <a:off x="5354861" y="2582178"/>
            <a:ext cx="502709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International trade law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International marketing and sustainability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Financial </a:t>
            </a:r>
            <a:r>
              <a:rPr lang="en-US" sz="1600" dirty="0" smtClean="0"/>
              <a:t>management (</a:t>
            </a:r>
            <a:r>
              <a:rPr lang="en-US" sz="1600" dirty="0" smtClean="0">
                <a:solidFill>
                  <a:srgbClr val="FF0000"/>
                </a:solidFill>
              </a:rPr>
              <a:t>case studies</a:t>
            </a:r>
            <a:r>
              <a:rPr lang="en-US" sz="1600" dirty="0" smtClean="0"/>
              <a:t>, 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group works</a:t>
            </a:r>
            <a:r>
              <a:rPr lang="en-US" sz="1600" dirty="0" smtClean="0"/>
              <a:t>)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Chinese Economy </a:t>
            </a:r>
            <a:r>
              <a:rPr lang="en-US" sz="1600" i="1" dirty="0" smtClean="0"/>
              <a:t>or </a:t>
            </a:r>
            <a:r>
              <a:rPr lang="en-US" sz="1600" dirty="0"/>
              <a:t>Industrial policy for </a:t>
            </a:r>
            <a:r>
              <a:rPr lang="en-US" sz="1600" dirty="0" smtClean="0"/>
              <a:t>SMEs.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err="1" smtClean="0"/>
              <a:t>Master’s</a:t>
            </a:r>
            <a:r>
              <a:rPr lang="it-IT" sz="1600" dirty="0" smtClean="0"/>
              <a:t> </a:t>
            </a:r>
            <a:r>
              <a:rPr lang="it-IT" sz="1600" dirty="0" err="1" smtClean="0"/>
              <a:t>Thesis</a:t>
            </a:r>
            <a:endParaRPr lang="it-IT" sz="1600" dirty="0"/>
          </a:p>
        </p:txBody>
      </p:sp>
      <p:sp>
        <p:nvSpPr>
          <p:cNvPr id="8" name="Figura a mano libera 7"/>
          <p:cNvSpPr/>
          <p:nvPr/>
        </p:nvSpPr>
        <p:spPr>
          <a:xfrm>
            <a:off x="5148780" y="1674059"/>
            <a:ext cx="288000" cy="864000"/>
          </a:xfrm>
          <a:custGeom>
            <a:avLst/>
            <a:gdLst>
              <a:gd name="connsiteX0" fmla="*/ 0 w 590843"/>
              <a:gd name="connsiteY0" fmla="*/ 0 h 1280160"/>
              <a:gd name="connsiteX1" fmla="*/ 590843 w 590843"/>
              <a:gd name="connsiteY1" fmla="*/ 661182 h 1280160"/>
              <a:gd name="connsiteX2" fmla="*/ 14068 w 590843"/>
              <a:gd name="connsiteY2" fmla="*/ 1280160 h 1280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0843" h="1280160">
                <a:moveTo>
                  <a:pt x="0" y="0"/>
                </a:moveTo>
                <a:lnTo>
                  <a:pt x="590843" y="661182"/>
                </a:lnTo>
                <a:lnTo>
                  <a:pt x="14068" y="1280160"/>
                </a:lnTo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5744295" y="5023845"/>
            <a:ext cx="323829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Economics of innovation;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Applied Econometrics;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Policies for sustainability and local development;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Environmental economics and policy</a:t>
            </a:r>
          </a:p>
        </p:txBody>
      </p:sp>
      <p:sp>
        <p:nvSpPr>
          <p:cNvPr id="39" name="Rettangolo 38"/>
          <p:cNvSpPr/>
          <p:nvPr/>
        </p:nvSpPr>
        <p:spPr>
          <a:xfrm>
            <a:off x="8926321" y="5023845"/>
            <a:ext cx="264767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Project work</a:t>
            </a:r>
            <a:r>
              <a:rPr lang="en-US" sz="1400" dirty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Internship or Workshop or a </a:t>
            </a:r>
            <a:r>
              <a:rPr lang="en-US" sz="1400" dirty="0" smtClean="0"/>
              <a:t>second </a:t>
            </a:r>
            <a:r>
              <a:rPr lang="en-US" sz="1400" dirty="0"/>
              <a:t>language among French and  Spanish</a:t>
            </a:r>
          </a:p>
        </p:txBody>
      </p:sp>
      <p:sp>
        <p:nvSpPr>
          <p:cNvPr id="3" name="Rettangolo 2"/>
          <p:cNvSpPr/>
          <p:nvPr/>
        </p:nvSpPr>
        <p:spPr>
          <a:xfrm>
            <a:off x="5744295" y="4654513"/>
            <a:ext cx="16737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 smtClean="0"/>
              <a:t>Elective</a:t>
            </a:r>
            <a:r>
              <a:rPr lang="it-IT" dirty="0" smtClean="0"/>
              <a:t> </a:t>
            </a:r>
            <a:r>
              <a:rPr lang="it-IT" dirty="0" err="1" smtClean="0"/>
              <a:t>courses</a:t>
            </a:r>
            <a:endParaRPr lang="it-IT" dirty="0"/>
          </a:p>
        </p:txBody>
      </p:sp>
      <p:cxnSp>
        <p:nvCxnSpPr>
          <p:cNvPr id="11" name="Connettore 1 10"/>
          <p:cNvCxnSpPr/>
          <p:nvPr/>
        </p:nvCxnSpPr>
        <p:spPr>
          <a:xfrm>
            <a:off x="5453337" y="4981641"/>
            <a:ext cx="6219139" cy="0"/>
          </a:xfrm>
          <a:prstGeom prst="line">
            <a:avLst/>
          </a:prstGeom>
          <a:ln>
            <a:solidFill>
              <a:srgbClr val="B688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901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o 10"/>
          <p:cNvGrpSpPr/>
          <p:nvPr/>
        </p:nvGrpSpPr>
        <p:grpSpPr>
          <a:xfrm>
            <a:off x="801858" y="2082018"/>
            <a:ext cx="1237957" cy="1069145"/>
            <a:chOff x="801858" y="2082018"/>
            <a:chExt cx="1237957" cy="1069145"/>
          </a:xfrm>
        </p:grpSpPr>
        <p:cxnSp>
          <p:nvCxnSpPr>
            <p:cNvPr id="6" name="Connettore 1 5"/>
            <p:cNvCxnSpPr/>
            <p:nvPr/>
          </p:nvCxnSpPr>
          <p:spPr>
            <a:xfrm>
              <a:off x="886265" y="3151163"/>
              <a:ext cx="1153550" cy="0"/>
            </a:xfrm>
            <a:prstGeom prst="line">
              <a:avLst/>
            </a:prstGeom>
            <a:ln w="57150">
              <a:solidFill>
                <a:srgbClr val="B688B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ttangolo 6"/>
            <p:cNvSpPr/>
            <p:nvPr/>
          </p:nvSpPr>
          <p:spPr>
            <a:xfrm>
              <a:off x="1024447" y="2771335"/>
              <a:ext cx="168813" cy="379828"/>
            </a:xfrm>
            <a:prstGeom prst="rect">
              <a:avLst/>
            </a:prstGeom>
            <a:noFill/>
            <a:ln w="38100">
              <a:solidFill>
                <a:srgbClr val="B688B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Rettangolo 7"/>
            <p:cNvSpPr/>
            <p:nvPr/>
          </p:nvSpPr>
          <p:spPr>
            <a:xfrm>
              <a:off x="1317525" y="2647075"/>
              <a:ext cx="168813" cy="504088"/>
            </a:xfrm>
            <a:prstGeom prst="rect">
              <a:avLst/>
            </a:prstGeom>
            <a:noFill/>
            <a:ln w="38100">
              <a:solidFill>
                <a:srgbClr val="B688B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Rettangolo 8"/>
            <p:cNvSpPr/>
            <p:nvPr/>
          </p:nvSpPr>
          <p:spPr>
            <a:xfrm>
              <a:off x="1610604" y="2449142"/>
              <a:ext cx="168813" cy="702021"/>
            </a:xfrm>
            <a:prstGeom prst="rect">
              <a:avLst/>
            </a:prstGeom>
            <a:noFill/>
            <a:ln w="38100">
              <a:solidFill>
                <a:srgbClr val="B688B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Figura a mano libera 9"/>
            <p:cNvSpPr/>
            <p:nvPr/>
          </p:nvSpPr>
          <p:spPr>
            <a:xfrm>
              <a:off x="801858" y="2082018"/>
              <a:ext cx="1055077" cy="647114"/>
            </a:xfrm>
            <a:custGeom>
              <a:avLst/>
              <a:gdLst>
                <a:gd name="connsiteX0" fmla="*/ 0 w 1055077"/>
                <a:gd name="connsiteY0" fmla="*/ 647114 h 647114"/>
                <a:gd name="connsiteX1" fmla="*/ 422031 w 1055077"/>
                <a:gd name="connsiteY1" fmla="*/ 337625 h 647114"/>
                <a:gd name="connsiteX2" fmla="*/ 534573 w 1055077"/>
                <a:gd name="connsiteY2" fmla="*/ 393896 h 647114"/>
                <a:gd name="connsiteX3" fmla="*/ 1055077 w 1055077"/>
                <a:gd name="connsiteY3" fmla="*/ 0 h 647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55077" h="647114">
                  <a:moveTo>
                    <a:pt x="0" y="647114"/>
                  </a:moveTo>
                  <a:lnTo>
                    <a:pt x="422031" y="337625"/>
                  </a:lnTo>
                  <a:lnTo>
                    <a:pt x="534573" y="393896"/>
                  </a:lnTo>
                  <a:lnTo>
                    <a:pt x="1055077" y="0"/>
                  </a:lnTo>
                </a:path>
              </a:pathLst>
            </a:custGeom>
            <a:noFill/>
            <a:ln w="38100">
              <a:solidFill>
                <a:srgbClr val="B688B9"/>
              </a:solidFill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2" name="Titolo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</a:t>
            </a:r>
            <a:r>
              <a:rPr lang="it-IT" dirty="0" smtClean="0"/>
              <a:t>areer </a:t>
            </a:r>
            <a:r>
              <a:rPr lang="it-IT" dirty="0" err="1"/>
              <a:t>opportunities</a:t>
            </a:r>
            <a:endParaRPr lang="it-IT" dirty="0"/>
          </a:p>
        </p:txBody>
      </p:sp>
      <p:sp>
        <p:nvSpPr>
          <p:cNvPr id="14" name="Segnaposto contenuto 12"/>
          <p:cNvSpPr txBox="1">
            <a:spLocks/>
          </p:cNvSpPr>
          <p:nvPr/>
        </p:nvSpPr>
        <p:spPr>
          <a:xfrm>
            <a:off x="2588162" y="1811020"/>
            <a:ext cx="476132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B688B9"/>
              </a:buClr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688B9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688B9"/>
              </a:buClr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688B9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B688B9"/>
              </a:buClr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8D42C6"/>
                </a:solidFill>
              </a:rPr>
              <a:t>Business start-upper</a:t>
            </a:r>
          </a:p>
          <a:p>
            <a:r>
              <a:rPr lang="en-US" sz="2400" dirty="0">
                <a:solidFill>
                  <a:srgbClr val="8D42C6"/>
                </a:solidFill>
              </a:rPr>
              <a:t>Market analyst</a:t>
            </a:r>
          </a:p>
          <a:p>
            <a:r>
              <a:rPr lang="en-US" sz="2400" dirty="0">
                <a:solidFill>
                  <a:srgbClr val="8D42C6"/>
                </a:solidFill>
              </a:rPr>
              <a:t>Management functions in SMEs</a:t>
            </a:r>
          </a:p>
          <a:p>
            <a:r>
              <a:rPr lang="en-US" sz="2400" dirty="0">
                <a:solidFill>
                  <a:srgbClr val="8D42C6"/>
                </a:solidFill>
              </a:rPr>
              <a:t>Management consultant for SMEs</a:t>
            </a:r>
          </a:p>
          <a:p>
            <a:r>
              <a:rPr lang="en-US" sz="2400" dirty="0">
                <a:solidFill>
                  <a:srgbClr val="8D42C6"/>
                </a:solidFill>
              </a:rPr>
              <a:t>Public research institutes</a:t>
            </a:r>
          </a:p>
          <a:p>
            <a:r>
              <a:rPr lang="en-US" sz="2400" dirty="0">
                <a:solidFill>
                  <a:srgbClr val="8D42C6"/>
                </a:solidFill>
              </a:rPr>
              <a:t>Venture capital firms and banks</a:t>
            </a:r>
          </a:p>
        </p:txBody>
      </p:sp>
    </p:spTree>
    <p:extLst>
      <p:ext uri="{BB962C8B-B14F-4D97-AF65-F5344CB8AC3E}">
        <p14:creationId xmlns:p14="http://schemas.microsoft.com/office/powerpoint/2010/main" val="189331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Green Economy and Sustainability</a:t>
            </a:r>
            <a:endParaRPr lang="it-IT" dirty="0"/>
          </a:p>
        </p:txBody>
      </p:sp>
      <p:grpSp>
        <p:nvGrpSpPr>
          <p:cNvPr id="12" name="Gruppo 11"/>
          <p:cNvGrpSpPr/>
          <p:nvPr/>
        </p:nvGrpSpPr>
        <p:grpSpPr>
          <a:xfrm>
            <a:off x="728576" y="2733600"/>
            <a:ext cx="1440000" cy="1440000"/>
            <a:chOff x="7017434" y="2895600"/>
            <a:chExt cx="1440000" cy="1440000"/>
          </a:xfrm>
        </p:grpSpPr>
        <p:grpSp>
          <p:nvGrpSpPr>
            <p:cNvPr id="11" name="Gruppo 10"/>
            <p:cNvGrpSpPr/>
            <p:nvPr/>
          </p:nvGrpSpPr>
          <p:grpSpPr>
            <a:xfrm>
              <a:off x="7017434" y="2895600"/>
              <a:ext cx="1440000" cy="1440000"/>
              <a:chOff x="7017434" y="2895600"/>
              <a:chExt cx="1440000" cy="1440000"/>
            </a:xfrm>
          </p:grpSpPr>
          <p:sp>
            <p:nvSpPr>
              <p:cNvPr id="4" name="Ovale 3"/>
              <p:cNvSpPr/>
              <p:nvPr/>
            </p:nvSpPr>
            <p:spPr>
              <a:xfrm>
                <a:off x="7233434" y="3111600"/>
                <a:ext cx="1008000" cy="1008000"/>
              </a:xfrm>
              <a:prstGeom prst="ellipse">
                <a:avLst/>
              </a:prstGeom>
              <a:noFill/>
              <a:ln w="38100">
                <a:solidFill>
                  <a:srgbClr val="B688B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5" name="Ovale 4"/>
              <p:cNvSpPr/>
              <p:nvPr/>
            </p:nvSpPr>
            <p:spPr>
              <a:xfrm>
                <a:off x="7017434" y="2895600"/>
                <a:ext cx="1440000" cy="1440000"/>
              </a:xfrm>
              <a:prstGeom prst="ellipse">
                <a:avLst/>
              </a:prstGeom>
              <a:noFill/>
              <a:ln w="76200">
                <a:solidFill>
                  <a:srgbClr val="B688B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6" name="Ovale 5"/>
              <p:cNvSpPr/>
              <p:nvPr/>
            </p:nvSpPr>
            <p:spPr>
              <a:xfrm>
                <a:off x="7593434" y="3471600"/>
                <a:ext cx="288000" cy="288000"/>
              </a:xfrm>
              <a:prstGeom prst="ellipse">
                <a:avLst/>
              </a:prstGeom>
              <a:solidFill>
                <a:srgbClr val="B688B9"/>
              </a:solidFill>
              <a:ln w="38100">
                <a:solidFill>
                  <a:srgbClr val="B688B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7" name="Triangolo isoscele 6"/>
            <p:cNvSpPr/>
            <p:nvPr/>
          </p:nvSpPr>
          <p:spPr>
            <a:xfrm>
              <a:off x="7683434" y="3867600"/>
              <a:ext cx="108000" cy="468000"/>
            </a:xfrm>
            <a:prstGeom prst="triangle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Triangolo isoscele 7"/>
            <p:cNvSpPr/>
            <p:nvPr/>
          </p:nvSpPr>
          <p:spPr>
            <a:xfrm flipV="1">
              <a:off x="7683434" y="2895600"/>
              <a:ext cx="108000" cy="468000"/>
            </a:xfrm>
            <a:prstGeom prst="triangle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Triangolo isoscele 8"/>
            <p:cNvSpPr/>
            <p:nvPr/>
          </p:nvSpPr>
          <p:spPr>
            <a:xfrm rot="5400000">
              <a:off x="7197434" y="3381600"/>
              <a:ext cx="108000" cy="468000"/>
            </a:xfrm>
            <a:prstGeom prst="triangle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Triangolo isoscele 9"/>
            <p:cNvSpPr/>
            <p:nvPr/>
          </p:nvSpPr>
          <p:spPr>
            <a:xfrm rot="5400000" flipV="1">
              <a:off x="8169434" y="3381600"/>
              <a:ext cx="108000" cy="468000"/>
            </a:xfrm>
            <a:prstGeom prst="triangle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3" name="Rettangolo 12"/>
          <p:cNvSpPr/>
          <p:nvPr/>
        </p:nvSpPr>
        <p:spPr>
          <a:xfrm>
            <a:off x="2978576" y="2331435"/>
            <a:ext cx="371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8D42C6"/>
                </a:solidFill>
              </a:rPr>
              <a:t>Aim</a:t>
            </a:r>
            <a:r>
              <a:rPr lang="en-US" sz="2400" dirty="0" smtClean="0">
                <a:solidFill>
                  <a:srgbClr val="8D42C6"/>
                </a:solidFill>
              </a:rPr>
              <a:t>: to improve </a:t>
            </a:r>
            <a:r>
              <a:rPr lang="en-US" sz="2400" dirty="0">
                <a:solidFill>
                  <a:srgbClr val="8D42C6"/>
                </a:solidFill>
              </a:rPr>
              <a:t>interdisciplinary abilities in order to address issues related to green economy and sustainable </a:t>
            </a:r>
            <a:r>
              <a:rPr lang="en-US" sz="2400" dirty="0" smtClean="0">
                <a:solidFill>
                  <a:srgbClr val="8D42C6"/>
                </a:solidFill>
              </a:rPr>
              <a:t>development.</a:t>
            </a:r>
            <a:endParaRPr lang="it-IT" sz="2400" dirty="0">
              <a:solidFill>
                <a:srgbClr val="8D42C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757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o 10"/>
          <p:cNvGrpSpPr/>
          <p:nvPr/>
        </p:nvGrpSpPr>
        <p:grpSpPr>
          <a:xfrm>
            <a:off x="801858" y="2082018"/>
            <a:ext cx="1237957" cy="1069145"/>
            <a:chOff x="801858" y="2082018"/>
            <a:chExt cx="1237957" cy="1069145"/>
          </a:xfrm>
        </p:grpSpPr>
        <p:cxnSp>
          <p:nvCxnSpPr>
            <p:cNvPr id="6" name="Connettore 1 5"/>
            <p:cNvCxnSpPr/>
            <p:nvPr/>
          </p:nvCxnSpPr>
          <p:spPr>
            <a:xfrm>
              <a:off x="886265" y="3151163"/>
              <a:ext cx="1153550" cy="0"/>
            </a:xfrm>
            <a:prstGeom prst="line">
              <a:avLst/>
            </a:prstGeom>
            <a:ln w="57150">
              <a:solidFill>
                <a:srgbClr val="B688B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ttangolo 6"/>
            <p:cNvSpPr/>
            <p:nvPr/>
          </p:nvSpPr>
          <p:spPr>
            <a:xfrm>
              <a:off x="1024447" y="2771335"/>
              <a:ext cx="168813" cy="379828"/>
            </a:xfrm>
            <a:prstGeom prst="rect">
              <a:avLst/>
            </a:prstGeom>
            <a:noFill/>
            <a:ln w="38100">
              <a:solidFill>
                <a:srgbClr val="B688B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Rettangolo 7"/>
            <p:cNvSpPr/>
            <p:nvPr/>
          </p:nvSpPr>
          <p:spPr>
            <a:xfrm>
              <a:off x="1317525" y="2647075"/>
              <a:ext cx="168813" cy="504088"/>
            </a:xfrm>
            <a:prstGeom prst="rect">
              <a:avLst/>
            </a:prstGeom>
            <a:noFill/>
            <a:ln w="38100">
              <a:solidFill>
                <a:srgbClr val="B688B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Rettangolo 8"/>
            <p:cNvSpPr/>
            <p:nvPr/>
          </p:nvSpPr>
          <p:spPr>
            <a:xfrm>
              <a:off x="1610604" y="2449142"/>
              <a:ext cx="168813" cy="702021"/>
            </a:xfrm>
            <a:prstGeom prst="rect">
              <a:avLst/>
            </a:prstGeom>
            <a:noFill/>
            <a:ln w="38100">
              <a:solidFill>
                <a:srgbClr val="B688B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Figura a mano libera 9"/>
            <p:cNvSpPr/>
            <p:nvPr/>
          </p:nvSpPr>
          <p:spPr>
            <a:xfrm>
              <a:off x="801858" y="2082018"/>
              <a:ext cx="1055077" cy="647114"/>
            </a:xfrm>
            <a:custGeom>
              <a:avLst/>
              <a:gdLst>
                <a:gd name="connsiteX0" fmla="*/ 0 w 1055077"/>
                <a:gd name="connsiteY0" fmla="*/ 647114 h 647114"/>
                <a:gd name="connsiteX1" fmla="*/ 422031 w 1055077"/>
                <a:gd name="connsiteY1" fmla="*/ 337625 h 647114"/>
                <a:gd name="connsiteX2" fmla="*/ 534573 w 1055077"/>
                <a:gd name="connsiteY2" fmla="*/ 393896 h 647114"/>
                <a:gd name="connsiteX3" fmla="*/ 1055077 w 1055077"/>
                <a:gd name="connsiteY3" fmla="*/ 0 h 647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55077" h="647114">
                  <a:moveTo>
                    <a:pt x="0" y="647114"/>
                  </a:moveTo>
                  <a:lnTo>
                    <a:pt x="422031" y="337625"/>
                  </a:lnTo>
                  <a:lnTo>
                    <a:pt x="534573" y="393896"/>
                  </a:lnTo>
                  <a:lnTo>
                    <a:pt x="1055077" y="0"/>
                  </a:lnTo>
                </a:path>
              </a:pathLst>
            </a:custGeom>
            <a:noFill/>
            <a:ln w="38100">
              <a:solidFill>
                <a:srgbClr val="B688B9"/>
              </a:solidFill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2" name="Titolo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Career </a:t>
            </a:r>
            <a:r>
              <a:rPr lang="it-IT" dirty="0" err="1" smtClean="0"/>
              <a:t>opportunities</a:t>
            </a:r>
            <a:endParaRPr lang="it-IT" dirty="0"/>
          </a:p>
        </p:txBody>
      </p:sp>
      <p:sp>
        <p:nvSpPr>
          <p:cNvPr id="14" name="Segnaposto contenuto 12"/>
          <p:cNvSpPr txBox="1">
            <a:spLocks/>
          </p:cNvSpPr>
          <p:nvPr/>
        </p:nvSpPr>
        <p:spPr>
          <a:xfrm>
            <a:off x="2295083" y="1681782"/>
            <a:ext cx="6017644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it-IT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Clr>
                <a:srgbClr val="B688B9"/>
              </a:buClr>
              <a:buFont typeface="Arial"/>
              <a:buChar char="•"/>
              <a:defRPr sz="2400">
                <a:solidFill>
                  <a:srgbClr val="8D42C6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rgbClr val="B688B9"/>
              </a:buClr>
              <a:buFont typeface="Arial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Clr>
                <a:srgbClr val="B688B9"/>
              </a:buClr>
              <a:buFont typeface="Arial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rgbClr val="B688B9"/>
              </a:buClr>
              <a:buFont typeface="Arial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rgbClr val="B688B9"/>
              </a:buClr>
              <a:buFont typeface="Arial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/>
              <a:buChar char="•"/>
            </a:lvl9pPr>
          </a:lstStyle>
          <a:p>
            <a:r>
              <a:rPr lang="en-US" dirty="0"/>
              <a:t>Sustainability manager</a:t>
            </a:r>
          </a:p>
          <a:p>
            <a:r>
              <a:rPr lang="en-US" dirty="0"/>
              <a:t>Green economy advisor</a:t>
            </a:r>
          </a:p>
          <a:p>
            <a:r>
              <a:rPr lang="en-US" dirty="0"/>
              <a:t>Carbon management advisor</a:t>
            </a:r>
          </a:p>
          <a:p>
            <a:r>
              <a:rPr lang="en-US" dirty="0"/>
              <a:t>Academic researcher</a:t>
            </a:r>
          </a:p>
          <a:p>
            <a:r>
              <a:rPr lang="en-US" dirty="0"/>
              <a:t>Management Consultant for Green  firms</a:t>
            </a:r>
          </a:p>
          <a:p>
            <a:r>
              <a:rPr lang="en-US" dirty="0"/>
              <a:t>Public Research Institutes</a:t>
            </a:r>
          </a:p>
          <a:p>
            <a:r>
              <a:rPr lang="en-US" dirty="0"/>
              <a:t>Chief Sustainability Officer</a:t>
            </a:r>
          </a:p>
          <a:p>
            <a:r>
              <a:rPr lang="en-US" dirty="0"/>
              <a:t>General and Operation Manager</a:t>
            </a:r>
          </a:p>
          <a:p>
            <a:r>
              <a:rPr lang="en-US" dirty="0"/>
              <a:t>Environmental Economist</a:t>
            </a:r>
          </a:p>
          <a:p>
            <a:r>
              <a:rPr lang="en-US" dirty="0"/>
              <a:t>Urban and Regional Planner</a:t>
            </a:r>
          </a:p>
        </p:txBody>
      </p:sp>
    </p:spTree>
    <p:extLst>
      <p:ext uri="{BB962C8B-B14F-4D97-AF65-F5344CB8AC3E}">
        <p14:creationId xmlns:p14="http://schemas.microsoft.com/office/powerpoint/2010/main" val="249406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ccia a destra 37"/>
          <p:cNvSpPr/>
          <p:nvPr/>
        </p:nvSpPr>
        <p:spPr>
          <a:xfrm>
            <a:off x="254253" y="1459127"/>
            <a:ext cx="10116000" cy="1332000"/>
          </a:xfrm>
          <a:prstGeom prst="rightArrow">
            <a:avLst>
              <a:gd name="adj1" fmla="val 63060"/>
              <a:gd name="adj2" fmla="val 45647"/>
            </a:avLst>
          </a:prstGeom>
          <a:solidFill>
            <a:srgbClr val="B68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Courses</a:t>
            </a:r>
            <a:endParaRPr lang="it-IT" dirty="0"/>
          </a:p>
        </p:txBody>
      </p:sp>
      <p:sp>
        <p:nvSpPr>
          <p:cNvPr id="22" name="AutoShape 42"/>
          <p:cNvSpPr>
            <a:spLocks noChangeArrowheads="1"/>
          </p:cNvSpPr>
          <p:nvPr/>
        </p:nvSpPr>
        <p:spPr bwMode="auto">
          <a:xfrm>
            <a:off x="421817" y="1743889"/>
            <a:ext cx="4320000" cy="720000"/>
          </a:xfrm>
          <a:prstGeom prst="rect">
            <a:avLst/>
          </a:prstGeom>
          <a:noFill/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it-IT" sz="2000" b="1" dirty="0">
                <a:solidFill>
                  <a:schemeClr val="bg1"/>
                </a:solidFill>
                <a:latin typeface="+mj-lt"/>
                <a:ea typeface="ＭＳ Ｐゴシック" charset="0"/>
                <a:cs typeface="Arial" panose="020B0604020202020204" pitchFamily="34" charset="0"/>
              </a:rPr>
              <a:t>I anno / First </a:t>
            </a:r>
            <a:r>
              <a:rPr lang="it-IT" sz="2000" b="1" dirty="0" err="1">
                <a:solidFill>
                  <a:schemeClr val="bg1"/>
                </a:solidFill>
                <a:latin typeface="+mj-lt"/>
                <a:ea typeface="ＭＳ Ｐゴシック" charset="0"/>
                <a:cs typeface="Arial" panose="020B0604020202020204" pitchFamily="34" charset="0"/>
              </a:rPr>
              <a:t>year</a:t>
            </a:r>
            <a:endParaRPr lang="it-IT" sz="2000" b="1" dirty="0">
              <a:solidFill>
                <a:schemeClr val="bg1"/>
              </a:solidFill>
              <a:latin typeface="+mj-lt"/>
              <a:ea typeface="ＭＳ Ｐゴシック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it-IT" sz="2000" b="1" dirty="0">
                <a:solidFill>
                  <a:schemeClr val="bg1"/>
                </a:solidFill>
                <a:latin typeface="+mj-lt"/>
                <a:ea typeface="ＭＳ Ｐゴシック" charset="0"/>
                <a:cs typeface="Arial" panose="020B0604020202020204" pitchFamily="34" charset="0"/>
              </a:rPr>
              <a:t>ECTS 60</a:t>
            </a:r>
          </a:p>
        </p:txBody>
      </p:sp>
      <p:pic>
        <p:nvPicPr>
          <p:cNvPr id="40" name="Immagine 3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357146" y="1626084"/>
            <a:ext cx="1806041" cy="1113629"/>
          </a:xfrm>
          <a:prstGeom prst="rect">
            <a:avLst/>
          </a:prstGeom>
        </p:spPr>
      </p:pic>
      <p:sp>
        <p:nvSpPr>
          <p:cNvPr id="27" name="AutoShape 42"/>
          <p:cNvSpPr>
            <a:spLocks noChangeArrowheads="1"/>
          </p:cNvSpPr>
          <p:nvPr/>
        </p:nvSpPr>
        <p:spPr bwMode="auto">
          <a:xfrm>
            <a:off x="5397068" y="1753466"/>
            <a:ext cx="4320000" cy="720000"/>
          </a:xfrm>
          <a:prstGeom prst="rect">
            <a:avLst/>
          </a:prstGeom>
          <a:noFill/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it-IT" sz="2000" b="1" dirty="0">
                <a:solidFill>
                  <a:schemeClr val="bg1"/>
                </a:solidFill>
                <a:latin typeface="+mj-lt"/>
                <a:ea typeface="ＭＳ Ｐゴシック" charset="0"/>
                <a:cs typeface="Arial" panose="020B0604020202020204" pitchFamily="34" charset="0"/>
              </a:rPr>
              <a:t>II anno</a:t>
            </a:r>
            <a:r>
              <a:rPr lang="it-IT" sz="2000" b="1" dirty="0">
                <a:solidFill>
                  <a:schemeClr val="bg1"/>
                </a:solidFill>
                <a:ea typeface="ＭＳ Ｐゴシック" charset="0"/>
                <a:cs typeface="Arial" panose="020B0604020202020204" pitchFamily="34" charset="0"/>
              </a:rPr>
              <a:t> / Second </a:t>
            </a:r>
            <a:r>
              <a:rPr lang="it-IT" sz="2000" b="1" dirty="0" err="1">
                <a:solidFill>
                  <a:schemeClr val="bg1"/>
                </a:solidFill>
                <a:ea typeface="ＭＳ Ｐゴシック" charset="0"/>
                <a:cs typeface="Arial" panose="020B0604020202020204" pitchFamily="34" charset="0"/>
              </a:rPr>
              <a:t>year</a:t>
            </a:r>
            <a:endParaRPr lang="it-IT" sz="2000" b="1" dirty="0">
              <a:solidFill>
                <a:schemeClr val="bg1"/>
              </a:solidFill>
              <a:latin typeface="+mj-lt"/>
              <a:ea typeface="ＭＳ Ｐゴシック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it-IT" sz="2000" b="1" dirty="0">
                <a:solidFill>
                  <a:schemeClr val="bg1"/>
                </a:solidFill>
                <a:latin typeface="+mj-lt"/>
                <a:ea typeface="ＭＳ Ｐゴシック" charset="0"/>
                <a:cs typeface="Arial" panose="020B0604020202020204" pitchFamily="34" charset="0"/>
              </a:rPr>
              <a:t>ECTS 60</a:t>
            </a:r>
          </a:p>
        </p:txBody>
      </p:sp>
      <p:sp>
        <p:nvSpPr>
          <p:cNvPr id="6" name="Rettangolo 5"/>
          <p:cNvSpPr/>
          <p:nvPr/>
        </p:nvSpPr>
        <p:spPr>
          <a:xfrm>
            <a:off x="369667" y="2582178"/>
            <a:ext cx="484451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Environmental economics and </a:t>
            </a:r>
            <a:r>
              <a:rPr lang="en-US" sz="1600" dirty="0" smtClean="0"/>
              <a:t>policy (</a:t>
            </a:r>
            <a:r>
              <a:rPr lang="en-US" sz="1600" dirty="0" smtClean="0">
                <a:solidFill>
                  <a:srgbClr val="0070C0"/>
                </a:solidFill>
              </a:rPr>
              <a:t>essay</a:t>
            </a:r>
            <a:r>
              <a:rPr lang="en-US" sz="1600" dirty="0" smtClean="0"/>
              <a:t>)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Economics of innovation (</a:t>
            </a:r>
            <a:r>
              <a:rPr lang="en-US" sz="1600" dirty="0">
                <a:solidFill>
                  <a:srgbClr val="0070C0"/>
                </a:solidFill>
              </a:rPr>
              <a:t>essay</a:t>
            </a:r>
            <a:r>
              <a:rPr lang="en-US" sz="1600" dirty="0" smtClean="0"/>
              <a:t>)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Strategic control and performance </a:t>
            </a:r>
            <a:r>
              <a:rPr lang="en-US" sz="1600" dirty="0" smtClean="0"/>
              <a:t>management (</a:t>
            </a:r>
            <a:r>
              <a:rPr lang="en-US" sz="1600" dirty="0" smtClean="0">
                <a:solidFill>
                  <a:srgbClr val="FF0000"/>
                </a:solidFill>
              </a:rPr>
              <a:t>case studies</a:t>
            </a:r>
            <a:r>
              <a:rPr lang="en-US" sz="1600" dirty="0" smtClean="0"/>
              <a:t>)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Environmental law and intellectual property rights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Project appraisal and cost benefit analysis for the environment (</a:t>
            </a:r>
            <a:r>
              <a:rPr lang="en-US" sz="1600" dirty="0">
                <a:solidFill>
                  <a:srgbClr val="FF0000"/>
                </a:solidFill>
              </a:rPr>
              <a:t>case studies</a:t>
            </a:r>
            <a:r>
              <a:rPr lang="en-US" sz="1600" dirty="0" smtClean="0"/>
              <a:t>)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Statistics for economics and business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Applied econometrics</a:t>
            </a:r>
          </a:p>
        </p:txBody>
      </p:sp>
      <p:sp>
        <p:nvSpPr>
          <p:cNvPr id="7" name="Rettangolo 6"/>
          <p:cNvSpPr/>
          <p:nvPr/>
        </p:nvSpPr>
        <p:spPr>
          <a:xfrm>
            <a:off x="5354861" y="2582178"/>
            <a:ext cx="50270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Eco-innovations, firm’s performance and policy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Energy and resource economics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Behavioral economics for the </a:t>
            </a:r>
            <a:r>
              <a:rPr lang="en-US" sz="1600" dirty="0" smtClean="0"/>
              <a:t>environment (</a:t>
            </a:r>
            <a:r>
              <a:rPr lang="en-US" sz="1600" dirty="0" smtClean="0">
                <a:solidFill>
                  <a:schemeClr val="accent2"/>
                </a:solidFill>
              </a:rPr>
              <a:t>group works</a:t>
            </a:r>
            <a:r>
              <a:rPr lang="en-US" sz="1600" dirty="0" smtClean="0"/>
              <a:t>)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International marketing and sustainability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 err="1" smtClean="0"/>
              <a:t>Master’s</a:t>
            </a:r>
            <a:r>
              <a:rPr lang="it-IT" sz="1600" dirty="0" smtClean="0"/>
              <a:t> </a:t>
            </a:r>
            <a:r>
              <a:rPr lang="it-IT" sz="1600" dirty="0" err="1"/>
              <a:t>Thesis</a:t>
            </a:r>
            <a:endParaRPr lang="it-IT" sz="1600" dirty="0"/>
          </a:p>
        </p:txBody>
      </p:sp>
      <p:sp>
        <p:nvSpPr>
          <p:cNvPr id="8" name="Figura a mano libera 7"/>
          <p:cNvSpPr/>
          <p:nvPr/>
        </p:nvSpPr>
        <p:spPr>
          <a:xfrm>
            <a:off x="5148780" y="1674059"/>
            <a:ext cx="288000" cy="864000"/>
          </a:xfrm>
          <a:custGeom>
            <a:avLst/>
            <a:gdLst>
              <a:gd name="connsiteX0" fmla="*/ 0 w 590843"/>
              <a:gd name="connsiteY0" fmla="*/ 0 h 1280160"/>
              <a:gd name="connsiteX1" fmla="*/ 590843 w 590843"/>
              <a:gd name="connsiteY1" fmla="*/ 661182 h 1280160"/>
              <a:gd name="connsiteX2" fmla="*/ 14068 w 590843"/>
              <a:gd name="connsiteY2" fmla="*/ 1280160 h 1280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90843" h="1280160">
                <a:moveTo>
                  <a:pt x="0" y="0"/>
                </a:moveTo>
                <a:lnTo>
                  <a:pt x="590843" y="661182"/>
                </a:lnTo>
                <a:lnTo>
                  <a:pt x="14068" y="1280160"/>
                </a:lnTo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5744295" y="5023845"/>
            <a:ext cx="323829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Econometric techniques for policy evaluation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Policies for sustainability and local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Development economics and emerging markets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Financial management</a:t>
            </a:r>
          </a:p>
        </p:txBody>
      </p:sp>
      <p:sp>
        <p:nvSpPr>
          <p:cNvPr id="39" name="Rettangolo 38"/>
          <p:cNvSpPr/>
          <p:nvPr/>
        </p:nvSpPr>
        <p:spPr>
          <a:xfrm>
            <a:off x="8926321" y="5023845"/>
            <a:ext cx="264767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Industrial policy for SMEs;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Organizational behavior and human resource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Project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Internship or Workshop or a second; language among French and  Spanish</a:t>
            </a:r>
          </a:p>
        </p:txBody>
      </p:sp>
      <p:sp>
        <p:nvSpPr>
          <p:cNvPr id="3" name="Rettangolo 2"/>
          <p:cNvSpPr/>
          <p:nvPr/>
        </p:nvSpPr>
        <p:spPr>
          <a:xfrm>
            <a:off x="5744295" y="4654513"/>
            <a:ext cx="39001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Insegnamenti a scelta (</a:t>
            </a:r>
            <a:r>
              <a:rPr lang="it-IT" dirty="0" err="1"/>
              <a:t>Elective</a:t>
            </a:r>
            <a:r>
              <a:rPr lang="it-IT" dirty="0"/>
              <a:t> </a:t>
            </a:r>
            <a:r>
              <a:rPr lang="it-IT" dirty="0" err="1"/>
              <a:t>courses</a:t>
            </a:r>
            <a:r>
              <a:rPr lang="it-IT" dirty="0"/>
              <a:t>)</a:t>
            </a:r>
          </a:p>
        </p:txBody>
      </p:sp>
      <p:cxnSp>
        <p:nvCxnSpPr>
          <p:cNvPr id="11" name="Connettore 1 10"/>
          <p:cNvCxnSpPr/>
          <p:nvPr/>
        </p:nvCxnSpPr>
        <p:spPr>
          <a:xfrm>
            <a:off x="5453337" y="4981641"/>
            <a:ext cx="6219139" cy="0"/>
          </a:xfrm>
          <a:prstGeom prst="line">
            <a:avLst/>
          </a:prstGeom>
          <a:ln>
            <a:solidFill>
              <a:srgbClr val="B688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7890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magine 1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1258" y="2814513"/>
            <a:ext cx="1806041" cy="1113629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Double </a:t>
            </a:r>
            <a:r>
              <a:rPr lang="it-IT" dirty="0" err="1"/>
              <a:t>Degree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600" y="3343471"/>
            <a:ext cx="1584960" cy="54483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6981" y="4420488"/>
            <a:ext cx="792480" cy="470535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035" y="3018066"/>
            <a:ext cx="1584960" cy="421005"/>
          </a:xfrm>
          <a:prstGeom prst="rect">
            <a:avLst/>
          </a:prstGeom>
        </p:spPr>
      </p:pic>
      <p:sp>
        <p:nvSpPr>
          <p:cNvPr id="8" name="Rettangolo 7"/>
          <p:cNvSpPr/>
          <p:nvPr/>
        </p:nvSpPr>
        <p:spPr>
          <a:xfrm>
            <a:off x="7742337" y="3489395"/>
            <a:ext cx="41549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Southern </a:t>
            </a:r>
            <a:r>
              <a:rPr lang="it-IT" dirty="0" err="1"/>
              <a:t>Denmark</a:t>
            </a:r>
            <a:r>
              <a:rPr lang="it-IT" dirty="0"/>
              <a:t> </a:t>
            </a:r>
            <a:r>
              <a:rPr lang="it-IT" dirty="0" err="1"/>
              <a:t>University</a:t>
            </a:r>
            <a:r>
              <a:rPr lang="it-IT" dirty="0"/>
              <a:t> (</a:t>
            </a:r>
            <a:r>
              <a:rPr lang="it-IT" dirty="0" err="1"/>
              <a:t>Denmark</a:t>
            </a:r>
            <a:r>
              <a:rPr lang="it-IT" dirty="0"/>
              <a:t> )</a:t>
            </a:r>
          </a:p>
        </p:txBody>
      </p:sp>
      <p:sp>
        <p:nvSpPr>
          <p:cNvPr id="9" name="Rettangolo 8"/>
          <p:cNvSpPr/>
          <p:nvPr/>
        </p:nvSpPr>
        <p:spPr>
          <a:xfrm>
            <a:off x="3311750" y="4066639"/>
            <a:ext cx="33160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/>
              <a:t>Kristianstad</a:t>
            </a:r>
            <a:r>
              <a:rPr lang="it-IT" dirty="0"/>
              <a:t> </a:t>
            </a:r>
            <a:r>
              <a:rPr lang="it-IT" dirty="0" err="1"/>
              <a:t>University</a:t>
            </a:r>
            <a:r>
              <a:rPr lang="it-IT" dirty="0"/>
              <a:t> (</a:t>
            </a:r>
            <a:r>
              <a:rPr lang="it-IT" dirty="0" err="1"/>
              <a:t>Sweden</a:t>
            </a:r>
            <a:r>
              <a:rPr lang="it-IT" dirty="0"/>
              <a:t>)</a:t>
            </a:r>
          </a:p>
        </p:txBody>
      </p:sp>
      <p:sp>
        <p:nvSpPr>
          <p:cNvPr id="10" name="Rettangolo 9"/>
          <p:cNvSpPr/>
          <p:nvPr/>
        </p:nvSpPr>
        <p:spPr>
          <a:xfrm>
            <a:off x="7742337" y="4900070"/>
            <a:ext cx="2707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East </a:t>
            </a:r>
            <a:r>
              <a:rPr lang="it-IT" dirty="0" err="1"/>
              <a:t>Anglia</a:t>
            </a:r>
            <a:r>
              <a:rPr lang="it-IT" dirty="0"/>
              <a:t> </a:t>
            </a:r>
            <a:r>
              <a:rPr lang="it-IT" dirty="0" err="1"/>
              <a:t>University</a:t>
            </a:r>
            <a:r>
              <a:rPr lang="it-IT" dirty="0"/>
              <a:t> (UK) </a:t>
            </a: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8632" y="3107142"/>
            <a:ext cx="1806041" cy="1113629"/>
          </a:xfrm>
          <a:prstGeom prst="rect">
            <a:avLst/>
          </a:prstGeom>
        </p:spPr>
      </p:pic>
      <p:sp>
        <p:nvSpPr>
          <p:cNvPr id="13" name="Rettangolo 12"/>
          <p:cNvSpPr/>
          <p:nvPr/>
        </p:nvSpPr>
        <p:spPr>
          <a:xfrm>
            <a:off x="8194385" y="1898657"/>
            <a:ext cx="30282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b="1" dirty="0">
                <a:solidFill>
                  <a:srgbClr val="B688B9"/>
                </a:solidFill>
              </a:rPr>
              <a:t>Green Economy</a:t>
            </a:r>
          </a:p>
          <a:p>
            <a:r>
              <a:rPr lang="it-IT" sz="2000" b="1" dirty="0">
                <a:solidFill>
                  <a:srgbClr val="B688B9"/>
                </a:solidFill>
              </a:rPr>
              <a:t>and </a:t>
            </a:r>
            <a:r>
              <a:rPr lang="it-IT" sz="2000" b="1" dirty="0" err="1">
                <a:solidFill>
                  <a:srgbClr val="B688B9"/>
                </a:solidFill>
              </a:rPr>
              <a:t>Sustainability</a:t>
            </a:r>
            <a:endParaRPr lang="it-IT" sz="2000" b="1" dirty="0">
              <a:solidFill>
                <a:srgbClr val="B688B9"/>
              </a:solidFill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3338936" y="1844859"/>
            <a:ext cx="303667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B688B9"/>
                </a:solidFill>
              </a:rPr>
              <a:t>Small and Medium Enterprises (SMEs) in International Markets </a:t>
            </a:r>
          </a:p>
        </p:txBody>
      </p:sp>
      <p:cxnSp>
        <p:nvCxnSpPr>
          <p:cNvPr id="15" name="Connettore 1 14"/>
          <p:cNvCxnSpPr/>
          <p:nvPr/>
        </p:nvCxnSpPr>
        <p:spPr>
          <a:xfrm>
            <a:off x="7219423" y="1738438"/>
            <a:ext cx="44471" cy="4248837"/>
          </a:xfrm>
          <a:prstGeom prst="line">
            <a:avLst/>
          </a:prstGeom>
          <a:ln w="38100">
            <a:solidFill>
              <a:srgbClr val="B688B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/>
          <p:cNvSpPr txBox="1"/>
          <p:nvPr/>
        </p:nvSpPr>
        <p:spPr>
          <a:xfrm>
            <a:off x="7742337" y="5173417"/>
            <a:ext cx="422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err="1" smtClean="0"/>
              <a:t>Tentative</a:t>
            </a:r>
            <a:r>
              <a:rPr lang="it-IT" b="1" i="1" dirty="0" smtClean="0"/>
              <a:t> </a:t>
            </a:r>
            <a:r>
              <a:rPr lang="it-IT" b="1" i="1" dirty="0" err="1" smtClean="0"/>
              <a:t>selection</a:t>
            </a:r>
            <a:r>
              <a:rPr lang="it-IT" b="1" i="1" dirty="0" smtClean="0"/>
              <a:t> date: 21st </a:t>
            </a:r>
            <a:r>
              <a:rPr lang="it-IT" b="1" i="1" dirty="0" err="1"/>
              <a:t>F</a:t>
            </a:r>
            <a:r>
              <a:rPr lang="it-IT" b="1" i="1" dirty="0" err="1" smtClean="0"/>
              <a:t>ebruary</a:t>
            </a:r>
            <a:endParaRPr lang="it-IT" b="1" i="1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7705279" y="3749255"/>
            <a:ext cx="422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err="1" smtClean="0"/>
              <a:t>Tentative</a:t>
            </a:r>
            <a:r>
              <a:rPr lang="it-IT" b="1" i="1" dirty="0" smtClean="0"/>
              <a:t> </a:t>
            </a:r>
            <a:r>
              <a:rPr lang="it-IT" b="1" i="1" dirty="0" err="1" smtClean="0"/>
              <a:t>selection</a:t>
            </a:r>
            <a:r>
              <a:rPr lang="it-IT" b="1" i="1" dirty="0" smtClean="0"/>
              <a:t> date: 11th March</a:t>
            </a:r>
            <a:endParaRPr lang="it-IT" b="1" i="1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3311750" y="4421650"/>
            <a:ext cx="422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i="1" dirty="0" err="1" smtClean="0"/>
              <a:t>Tentative</a:t>
            </a:r>
            <a:r>
              <a:rPr lang="it-IT" b="1" i="1" dirty="0" smtClean="0"/>
              <a:t> </a:t>
            </a:r>
            <a:r>
              <a:rPr lang="it-IT" b="1" i="1" dirty="0" err="1" smtClean="0"/>
              <a:t>selection</a:t>
            </a:r>
            <a:r>
              <a:rPr lang="it-IT" b="1" i="1" dirty="0" smtClean="0"/>
              <a:t> date: 11th March</a:t>
            </a:r>
            <a:endParaRPr lang="it-IT" b="1" i="1" dirty="0"/>
          </a:p>
        </p:txBody>
      </p:sp>
      <p:sp>
        <p:nvSpPr>
          <p:cNvPr id="18" name="Rettangolo 17"/>
          <p:cNvSpPr/>
          <p:nvPr/>
        </p:nvSpPr>
        <p:spPr>
          <a:xfrm>
            <a:off x="258632" y="6104820"/>
            <a:ext cx="114113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hlinkClick r:id="rId6"/>
              </a:rPr>
              <a:t>http://www.unife.it/it/corsi/lauree-in-inglese-e-a-doppio-titolo/lauree-a-doppio-titolo/eco/economics-management-policies-global-challenges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6752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688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68006" y="3267274"/>
            <a:ext cx="529023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4800" i="1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Good</a:t>
            </a:r>
            <a:r>
              <a:rPr lang="it-IT" sz="480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4800" i="1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choice</a:t>
            </a:r>
            <a:r>
              <a:rPr lang="it-IT" sz="480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4800" i="1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at</a:t>
            </a:r>
            <a:r>
              <a:rPr lang="it-IT" sz="480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4800" i="1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all</a:t>
            </a:r>
            <a:r>
              <a:rPr lang="it-IT" sz="4800" i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!</a:t>
            </a: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000" y="877789"/>
            <a:ext cx="5760000" cy="1102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518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Immagine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625" y="1419225"/>
            <a:ext cx="10544175" cy="5438775"/>
          </a:xfrm>
          <a:prstGeom prst="rect">
            <a:avLst/>
          </a:prstGeom>
        </p:spPr>
      </p:pic>
      <p:sp>
        <p:nvSpPr>
          <p:cNvPr id="44" name="Rettangolo 43"/>
          <p:cNvSpPr/>
          <p:nvPr/>
        </p:nvSpPr>
        <p:spPr>
          <a:xfrm>
            <a:off x="332643" y="995180"/>
            <a:ext cx="20894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http://eco.unife.it/it</a:t>
            </a:r>
          </a:p>
        </p:txBody>
      </p:sp>
      <p:sp>
        <p:nvSpPr>
          <p:cNvPr id="47" name="Triangolo isoscele 46"/>
          <p:cNvSpPr/>
          <p:nvPr/>
        </p:nvSpPr>
        <p:spPr>
          <a:xfrm rot="5400000">
            <a:off x="110548" y="1057494"/>
            <a:ext cx="324000" cy="252000"/>
          </a:xfrm>
          <a:prstGeom prst="triangle">
            <a:avLst/>
          </a:prstGeom>
          <a:solidFill>
            <a:srgbClr val="B68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Fumetto 3 27"/>
          <p:cNvSpPr/>
          <p:nvPr/>
        </p:nvSpPr>
        <p:spPr>
          <a:xfrm>
            <a:off x="210594" y="5595688"/>
            <a:ext cx="1314589" cy="1168392"/>
          </a:xfrm>
          <a:prstGeom prst="wedgeEllipseCallout">
            <a:avLst>
              <a:gd name="adj1" fmla="val 61841"/>
              <a:gd name="adj2" fmla="val 6770"/>
            </a:avLst>
          </a:prstGeom>
          <a:solidFill>
            <a:srgbClr val="8D42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Master</a:t>
            </a:r>
          </a:p>
        </p:txBody>
      </p:sp>
      <p:sp>
        <p:nvSpPr>
          <p:cNvPr id="29" name="Fumetto 3 28"/>
          <p:cNvSpPr/>
          <p:nvPr/>
        </p:nvSpPr>
        <p:spPr>
          <a:xfrm>
            <a:off x="1308160" y="2045415"/>
            <a:ext cx="1858758" cy="1660975"/>
          </a:xfrm>
          <a:prstGeom prst="wedgeEllipseCallout">
            <a:avLst>
              <a:gd name="adj1" fmla="val 44736"/>
              <a:gd name="adj2" fmla="val 43456"/>
            </a:avLst>
          </a:prstGeom>
          <a:solidFill>
            <a:srgbClr val="F3B0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PhD</a:t>
            </a:r>
            <a:endParaRPr lang="it-IT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umetto 3 30"/>
          <p:cNvSpPr/>
          <p:nvPr/>
        </p:nvSpPr>
        <p:spPr>
          <a:xfrm>
            <a:off x="325966" y="4412945"/>
            <a:ext cx="1314589" cy="1277812"/>
          </a:xfrm>
          <a:prstGeom prst="wedgeEllipseCallout">
            <a:avLst>
              <a:gd name="adj1" fmla="val 55776"/>
              <a:gd name="adj2" fmla="val 37196"/>
            </a:avLst>
          </a:prstGeom>
          <a:solidFill>
            <a:srgbClr val="516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</a:t>
            </a:r>
            <a:endParaRPr lang="it-IT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Fumetto 3 35"/>
          <p:cNvSpPr/>
          <p:nvPr/>
        </p:nvSpPr>
        <p:spPr>
          <a:xfrm>
            <a:off x="2551336" y="1061655"/>
            <a:ext cx="2062993" cy="1830418"/>
          </a:xfrm>
          <a:prstGeom prst="wedgeEllipseCallout">
            <a:avLst>
              <a:gd name="adj1" fmla="val 29052"/>
              <a:gd name="adj2" fmla="val 51910"/>
            </a:avLst>
          </a:prstGeom>
          <a:solidFill>
            <a:srgbClr val="F38E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Bachelor's Degree 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Economics</a:t>
            </a:r>
            <a:endParaRPr lang="it-IT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Fumetto 3 39"/>
          <p:cNvSpPr/>
          <p:nvPr/>
        </p:nvSpPr>
        <p:spPr>
          <a:xfrm>
            <a:off x="10435030" y="5595688"/>
            <a:ext cx="1186324" cy="1121124"/>
          </a:xfrm>
          <a:prstGeom prst="wedgeEllipseCallout">
            <a:avLst>
              <a:gd name="adj1" fmla="val -60390"/>
              <a:gd name="adj2" fmla="val 24765"/>
            </a:avLst>
          </a:prstGeom>
          <a:solidFill>
            <a:srgbClr val="A0CD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it-IT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Fumetto 3 42"/>
          <p:cNvSpPr/>
          <p:nvPr/>
        </p:nvSpPr>
        <p:spPr>
          <a:xfrm>
            <a:off x="542071" y="3197809"/>
            <a:ext cx="1582143" cy="1446908"/>
          </a:xfrm>
          <a:prstGeom prst="wedgeEllipseCallout">
            <a:avLst>
              <a:gd name="adj1" fmla="val 44736"/>
              <a:gd name="adj2" fmla="val 43456"/>
            </a:avLst>
          </a:prstGeom>
          <a:solidFill>
            <a:srgbClr val="52BF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it-IT" sz="1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Fumetto 3 47"/>
          <p:cNvSpPr/>
          <p:nvPr/>
        </p:nvSpPr>
        <p:spPr>
          <a:xfrm>
            <a:off x="10067157" y="4412945"/>
            <a:ext cx="1368000" cy="1368000"/>
          </a:xfrm>
          <a:prstGeom prst="wedgeEllipseCallout">
            <a:avLst>
              <a:gd name="adj1" fmla="val -57329"/>
              <a:gd name="adj2" fmla="val 34025"/>
            </a:avLst>
          </a:prstGeom>
          <a:solidFill>
            <a:srgbClr val="B68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Tutoring service</a:t>
            </a:r>
            <a:endParaRPr lang="it-IT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Fumetto 3 48"/>
          <p:cNvSpPr/>
          <p:nvPr/>
        </p:nvSpPr>
        <p:spPr>
          <a:xfrm>
            <a:off x="9457032" y="3238576"/>
            <a:ext cx="1592296" cy="1521765"/>
          </a:xfrm>
          <a:prstGeom prst="wedgeEllipseCallout">
            <a:avLst>
              <a:gd name="adj1" fmla="val -57329"/>
              <a:gd name="adj2" fmla="val 34025"/>
            </a:avLst>
          </a:prstGeom>
          <a:solidFill>
            <a:srgbClr val="55C8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it-IT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Fumetto 3 49"/>
          <p:cNvSpPr/>
          <p:nvPr/>
        </p:nvSpPr>
        <p:spPr>
          <a:xfrm>
            <a:off x="8297531" y="1996984"/>
            <a:ext cx="1870449" cy="1733011"/>
          </a:xfrm>
          <a:prstGeom prst="wedgeEllipseCallout">
            <a:avLst>
              <a:gd name="adj1" fmla="val -40643"/>
              <a:gd name="adj2" fmla="val 58358"/>
            </a:avLst>
          </a:prstGeom>
          <a:solidFill>
            <a:srgbClr val="ED6E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Teaching</a:t>
            </a:r>
            <a:r>
              <a:rPr lang="it-IT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Managers</a:t>
            </a:r>
            <a:endParaRPr lang="it-IT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Fumetto 3 50"/>
          <p:cNvSpPr/>
          <p:nvPr/>
        </p:nvSpPr>
        <p:spPr>
          <a:xfrm>
            <a:off x="6833022" y="1031327"/>
            <a:ext cx="2031958" cy="1829717"/>
          </a:xfrm>
          <a:prstGeom prst="wedgeEllipseCallout">
            <a:avLst>
              <a:gd name="adj1" fmla="val -20879"/>
              <a:gd name="adj2" fmla="val 63808"/>
            </a:avLst>
          </a:prstGeom>
          <a:solidFill>
            <a:srgbClr val="28B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Ferrara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of Economics &amp; Management</a:t>
            </a:r>
            <a:endParaRPr lang="it-IT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sz="1600" dirty="0"/>
          </a:p>
        </p:txBody>
      </p:sp>
      <p:sp>
        <p:nvSpPr>
          <p:cNvPr id="52" name="Fumetto 3 51"/>
          <p:cNvSpPr/>
          <p:nvPr/>
        </p:nvSpPr>
        <p:spPr>
          <a:xfrm>
            <a:off x="4413640" y="694769"/>
            <a:ext cx="2634289" cy="2318495"/>
          </a:xfrm>
          <a:prstGeom prst="wedgeEllipseCallout">
            <a:avLst>
              <a:gd name="adj1" fmla="val 3616"/>
              <a:gd name="adj2" fmla="val 56805"/>
            </a:avLst>
          </a:prstGeom>
          <a:solidFill>
            <a:srgbClr val="4F7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Master's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Degree in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Italian and </a:t>
            </a:r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Englsh</a:t>
            </a:r>
            <a:endParaRPr lang="it-IT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Ovale 52"/>
          <p:cNvSpPr/>
          <p:nvPr/>
        </p:nvSpPr>
        <p:spPr>
          <a:xfrm>
            <a:off x="5964700" y="5711720"/>
            <a:ext cx="829994" cy="916099"/>
          </a:xfrm>
          <a:prstGeom prst="ellipse">
            <a:avLst/>
          </a:prstGeom>
          <a:solidFill>
            <a:srgbClr val="3C95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5" name="Figura a mano libera 54"/>
          <p:cNvSpPr/>
          <p:nvPr/>
        </p:nvSpPr>
        <p:spPr>
          <a:xfrm>
            <a:off x="3742124" y="6348577"/>
            <a:ext cx="714615" cy="499462"/>
          </a:xfrm>
          <a:custGeom>
            <a:avLst/>
            <a:gdLst>
              <a:gd name="connsiteX0" fmla="*/ 660827 w 714615"/>
              <a:gd name="connsiteY0" fmla="*/ 361149 h 499462"/>
              <a:gd name="connsiteX1" fmla="*/ 568619 w 714615"/>
              <a:gd name="connsiteY1" fmla="*/ 230521 h 499462"/>
              <a:gd name="connsiteX2" fmla="*/ 583987 w 714615"/>
              <a:gd name="connsiteY2" fmla="*/ 199785 h 499462"/>
              <a:gd name="connsiteX3" fmla="*/ 568619 w 714615"/>
              <a:gd name="connsiteY3" fmla="*/ 184417 h 499462"/>
              <a:gd name="connsiteX4" fmla="*/ 568619 w 714615"/>
              <a:gd name="connsiteY4" fmla="*/ 169048 h 499462"/>
              <a:gd name="connsiteX5" fmla="*/ 607039 w 714615"/>
              <a:gd name="connsiteY5" fmla="*/ 161364 h 499462"/>
              <a:gd name="connsiteX6" fmla="*/ 714615 w 714615"/>
              <a:gd name="connsiteY6" fmla="*/ 169048 h 499462"/>
              <a:gd name="connsiteX7" fmla="*/ 591671 w 714615"/>
              <a:gd name="connsiteY7" fmla="*/ 30736 h 499462"/>
              <a:gd name="connsiteX8" fmla="*/ 199785 w 714615"/>
              <a:gd name="connsiteY8" fmla="*/ 0 h 499462"/>
              <a:gd name="connsiteX9" fmla="*/ 30737 w 714615"/>
              <a:gd name="connsiteY9" fmla="*/ 176732 h 499462"/>
              <a:gd name="connsiteX10" fmla="*/ 0 w 714615"/>
              <a:gd name="connsiteY10" fmla="*/ 499462 h 499462"/>
              <a:gd name="connsiteX11" fmla="*/ 653143 w 714615"/>
              <a:gd name="connsiteY11" fmla="*/ 499462 h 499462"/>
              <a:gd name="connsiteX12" fmla="*/ 660827 w 714615"/>
              <a:gd name="connsiteY12" fmla="*/ 361149 h 499462"/>
              <a:gd name="connsiteX0" fmla="*/ 660827 w 714615"/>
              <a:gd name="connsiteY0" fmla="*/ 361149 h 499462"/>
              <a:gd name="connsiteX1" fmla="*/ 568619 w 714615"/>
              <a:gd name="connsiteY1" fmla="*/ 230521 h 499462"/>
              <a:gd name="connsiteX2" fmla="*/ 583987 w 714615"/>
              <a:gd name="connsiteY2" fmla="*/ 199785 h 499462"/>
              <a:gd name="connsiteX3" fmla="*/ 598212 w 714615"/>
              <a:gd name="connsiteY3" fmla="*/ 184417 h 499462"/>
              <a:gd name="connsiteX4" fmla="*/ 568619 w 714615"/>
              <a:gd name="connsiteY4" fmla="*/ 169048 h 499462"/>
              <a:gd name="connsiteX5" fmla="*/ 607039 w 714615"/>
              <a:gd name="connsiteY5" fmla="*/ 161364 h 499462"/>
              <a:gd name="connsiteX6" fmla="*/ 714615 w 714615"/>
              <a:gd name="connsiteY6" fmla="*/ 169048 h 499462"/>
              <a:gd name="connsiteX7" fmla="*/ 591671 w 714615"/>
              <a:gd name="connsiteY7" fmla="*/ 30736 h 499462"/>
              <a:gd name="connsiteX8" fmla="*/ 199785 w 714615"/>
              <a:gd name="connsiteY8" fmla="*/ 0 h 499462"/>
              <a:gd name="connsiteX9" fmla="*/ 30737 w 714615"/>
              <a:gd name="connsiteY9" fmla="*/ 176732 h 499462"/>
              <a:gd name="connsiteX10" fmla="*/ 0 w 714615"/>
              <a:gd name="connsiteY10" fmla="*/ 499462 h 499462"/>
              <a:gd name="connsiteX11" fmla="*/ 653143 w 714615"/>
              <a:gd name="connsiteY11" fmla="*/ 499462 h 499462"/>
              <a:gd name="connsiteX12" fmla="*/ 660827 w 714615"/>
              <a:gd name="connsiteY12" fmla="*/ 361149 h 499462"/>
              <a:gd name="connsiteX0" fmla="*/ 660827 w 714615"/>
              <a:gd name="connsiteY0" fmla="*/ 361149 h 499462"/>
              <a:gd name="connsiteX1" fmla="*/ 568619 w 714615"/>
              <a:gd name="connsiteY1" fmla="*/ 230521 h 499462"/>
              <a:gd name="connsiteX2" fmla="*/ 583987 w 714615"/>
              <a:gd name="connsiteY2" fmla="*/ 199785 h 499462"/>
              <a:gd name="connsiteX3" fmla="*/ 598212 w 714615"/>
              <a:gd name="connsiteY3" fmla="*/ 184417 h 499462"/>
              <a:gd name="connsiteX4" fmla="*/ 610048 w 714615"/>
              <a:gd name="connsiteY4" fmla="*/ 177926 h 499462"/>
              <a:gd name="connsiteX5" fmla="*/ 607039 w 714615"/>
              <a:gd name="connsiteY5" fmla="*/ 161364 h 499462"/>
              <a:gd name="connsiteX6" fmla="*/ 714615 w 714615"/>
              <a:gd name="connsiteY6" fmla="*/ 169048 h 499462"/>
              <a:gd name="connsiteX7" fmla="*/ 591671 w 714615"/>
              <a:gd name="connsiteY7" fmla="*/ 30736 h 499462"/>
              <a:gd name="connsiteX8" fmla="*/ 199785 w 714615"/>
              <a:gd name="connsiteY8" fmla="*/ 0 h 499462"/>
              <a:gd name="connsiteX9" fmla="*/ 30737 w 714615"/>
              <a:gd name="connsiteY9" fmla="*/ 176732 h 499462"/>
              <a:gd name="connsiteX10" fmla="*/ 0 w 714615"/>
              <a:gd name="connsiteY10" fmla="*/ 499462 h 499462"/>
              <a:gd name="connsiteX11" fmla="*/ 653143 w 714615"/>
              <a:gd name="connsiteY11" fmla="*/ 499462 h 499462"/>
              <a:gd name="connsiteX12" fmla="*/ 660827 w 714615"/>
              <a:gd name="connsiteY12" fmla="*/ 361149 h 499462"/>
              <a:gd name="connsiteX0" fmla="*/ 660827 w 714615"/>
              <a:gd name="connsiteY0" fmla="*/ 361149 h 499462"/>
              <a:gd name="connsiteX1" fmla="*/ 568619 w 714615"/>
              <a:gd name="connsiteY1" fmla="*/ 230521 h 499462"/>
              <a:gd name="connsiteX2" fmla="*/ 583987 w 714615"/>
              <a:gd name="connsiteY2" fmla="*/ 199785 h 499462"/>
              <a:gd name="connsiteX3" fmla="*/ 598212 w 714615"/>
              <a:gd name="connsiteY3" fmla="*/ 184417 h 499462"/>
              <a:gd name="connsiteX4" fmla="*/ 610048 w 714615"/>
              <a:gd name="connsiteY4" fmla="*/ 177926 h 499462"/>
              <a:gd name="connsiteX5" fmla="*/ 627754 w 714615"/>
              <a:gd name="connsiteY5" fmla="*/ 176160 h 499462"/>
              <a:gd name="connsiteX6" fmla="*/ 714615 w 714615"/>
              <a:gd name="connsiteY6" fmla="*/ 169048 h 499462"/>
              <a:gd name="connsiteX7" fmla="*/ 591671 w 714615"/>
              <a:gd name="connsiteY7" fmla="*/ 30736 h 499462"/>
              <a:gd name="connsiteX8" fmla="*/ 199785 w 714615"/>
              <a:gd name="connsiteY8" fmla="*/ 0 h 499462"/>
              <a:gd name="connsiteX9" fmla="*/ 30737 w 714615"/>
              <a:gd name="connsiteY9" fmla="*/ 176732 h 499462"/>
              <a:gd name="connsiteX10" fmla="*/ 0 w 714615"/>
              <a:gd name="connsiteY10" fmla="*/ 499462 h 499462"/>
              <a:gd name="connsiteX11" fmla="*/ 653143 w 714615"/>
              <a:gd name="connsiteY11" fmla="*/ 499462 h 499462"/>
              <a:gd name="connsiteX12" fmla="*/ 660827 w 714615"/>
              <a:gd name="connsiteY12" fmla="*/ 361149 h 499462"/>
              <a:gd name="connsiteX0" fmla="*/ 684501 w 714615"/>
              <a:gd name="connsiteY0" fmla="*/ 393700 h 499462"/>
              <a:gd name="connsiteX1" fmla="*/ 568619 w 714615"/>
              <a:gd name="connsiteY1" fmla="*/ 230521 h 499462"/>
              <a:gd name="connsiteX2" fmla="*/ 583987 w 714615"/>
              <a:gd name="connsiteY2" fmla="*/ 199785 h 499462"/>
              <a:gd name="connsiteX3" fmla="*/ 598212 w 714615"/>
              <a:gd name="connsiteY3" fmla="*/ 184417 h 499462"/>
              <a:gd name="connsiteX4" fmla="*/ 610048 w 714615"/>
              <a:gd name="connsiteY4" fmla="*/ 177926 h 499462"/>
              <a:gd name="connsiteX5" fmla="*/ 627754 w 714615"/>
              <a:gd name="connsiteY5" fmla="*/ 176160 h 499462"/>
              <a:gd name="connsiteX6" fmla="*/ 714615 w 714615"/>
              <a:gd name="connsiteY6" fmla="*/ 169048 h 499462"/>
              <a:gd name="connsiteX7" fmla="*/ 591671 w 714615"/>
              <a:gd name="connsiteY7" fmla="*/ 30736 h 499462"/>
              <a:gd name="connsiteX8" fmla="*/ 199785 w 714615"/>
              <a:gd name="connsiteY8" fmla="*/ 0 h 499462"/>
              <a:gd name="connsiteX9" fmla="*/ 30737 w 714615"/>
              <a:gd name="connsiteY9" fmla="*/ 176732 h 499462"/>
              <a:gd name="connsiteX10" fmla="*/ 0 w 714615"/>
              <a:gd name="connsiteY10" fmla="*/ 499462 h 499462"/>
              <a:gd name="connsiteX11" fmla="*/ 653143 w 714615"/>
              <a:gd name="connsiteY11" fmla="*/ 499462 h 499462"/>
              <a:gd name="connsiteX12" fmla="*/ 684501 w 714615"/>
              <a:gd name="connsiteY12" fmla="*/ 393700 h 499462"/>
              <a:gd name="connsiteX0" fmla="*/ 684501 w 714615"/>
              <a:gd name="connsiteY0" fmla="*/ 384823 h 499462"/>
              <a:gd name="connsiteX1" fmla="*/ 568619 w 714615"/>
              <a:gd name="connsiteY1" fmla="*/ 230521 h 499462"/>
              <a:gd name="connsiteX2" fmla="*/ 583987 w 714615"/>
              <a:gd name="connsiteY2" fmla="*/ 199785 h 499462"/>
              <a:gd name="connsiteX3" fmla="*/ 598212 w 714615"/>
              <a:gd name="connsiteY3" fmla="*/ 184417 h 499462"/>
              <a:gd name="connsiteX4" fmla="*/ 610048 w 714615"/>
              <a:gd name="connsiteY4" fmla="*/ 177926 h 499462"/>
              <a:gd name="connsiteX5" fmla="*/ 627754 w 714615"/>
              <a:gd name="connsiteY5" fmla="*/ 176160 h 499462"/>
              <a:gd name="connsiteX6" fmla="*/ 714615 w 714615"/>
              <a:gd name="connsiteY6" fmla="*/ 169048 h 499462"/>
              <a:gd name="connsiteX7" fmla="*/ 591671 w 714615"/>
              <a:gd name="connsiteY7" fmla="*/ 30736 h 499462"/>
              <a:gd name="connsiteX8" fmla="*/ 199785 w 714615"/>
              <a:gd name="connsiteY8" fmla="*/ 0 h 499462"/>
              <a:gd name="connsiteX9" fmla="*/ 30737 w 714615"/>
              <a:gd name="connsiteY9" fmla="*/ 176732 h 499462"/>
              <a:gd name="connsiteX10" fmla="*/ 0 w 714615"/>
              <a:gd name="connsiteY10" fmla="*/ 499462 h 499462"/>
              <a:gd name="connsiteX11" fmla="*/ 653143 w 714615"/>
              <a:gd name="connsiteY11" fmla="*/ 499462 h 499462"/>
              <a:gd name="connsiteX12" fmla="*/ 684501 w 714615"/>
              <a:gd name="connsiteY12" fmla="*/ 384823 h 499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14615" h="499462">
                <a:moveTo>
                  <a:pt x="684501" y="384823"/>
                </a:moveTo>
                <a:lnTo>
                  <a:pt x="568619" y="230521"/>
                </a:lnTo>
                <a:cubicBezTo>
                  <a:pt x="573742" y="220276"/>
                  <a:pt x="579055" y="207469"/>
                  <a:pt x="583987" y="199785"/>
                </a:cubicBezTo>
                <a:cubicBezTo>
                  <a:pt x="588919" y="192101"/>
                  <a:pt x="593470" y="189540"/>
                  <a:pt x="598212" y="184417"/>
                </a:cubicBezTo>
                <a:lnTo>
                  <a:pt x="610048" y="177926"/>
                </a:lnTo>
                <a:lnTo>
                  <a:pt x="627754" y="176160"/>
                </a:lnTo>
                <a:lnTo>
                  <a:pt x="714615" y="169048"/>
                </a:lnTo>
                <a:lnTo>
                  <a:pt x="591671" y="30736"/>
                </a:lnTo>
                <a:lnTo>
                  <a:pt x="199785" y="0"/>
                </a:lnTo>
                <a:lnTo>
                  <a:pt x="30737" y="176732"/>
                </a:lnTo>
                <a:lnTo>
                  <a:pt x="0" y="499462"/>
                </a:lnTo>
                <a:lnTo>
                  <a:pt x="653143" y="499462"/>
                </a:lnTo>
                <a:lnTo>
                  <a:pt x="684501" y="384823"/>
                </a:lnTo>
                <a:close/>
              </a:path>
            </a:pathLst>
          </a:custGeom>
          <a:solidFill>
            <a:srgbClr val="F1C4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2897946" y="193914"/>
            <a:ext cx="9294054" cy="895349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en-US" sz="2400" b="1" dirty="0">
                <a:latin typeface="Arial"/>
                <a:ea typeface="Helvetica Neue LT Std 65 Medium" charset="0"/>
                <a:cs typeface="Arial"/>
              </a:rPr>
              <a:t>What the Department of Economics and Management offers</a:t>
            </a:r>
            <a:endParaRPr lang="it-IT" sz="2400" b="1" dirty="0">
              <a:latin typeface="Arial"/>
              <a:ea typeface="Helvetica Neue LT Std 65 Medium" charset="0"/>
              <a:cs typeface="Arial"/>
            </a:endParaRPr>
          </a:p>
        </p:txBody>
      </p:sp>
      <p:sp>
        <p:nvSpPr>
          <p:cNvPr id="3" name="Figura a mano libera 2"/>
          <p:cNvSpPr/>
          <p:nvPr/>
        </p:nvSpPr>
        <p:spPr>
          <a:xfrm>
            <a:off x="7467600" y="6265333"/>
            <a:ext cx="778933" cy="660400"/>
          </a:xfrm>
          <a:custGeom>
            <a:avLst/>
            <a:gdLst>
              <a:gd name="connsiteX0" fmla="*/ 67733 w 778933"/>
              <a:gd name="connsiteY0" fmla="*/ 609600 h 660400"/>
              <a:gd name="connsiteX1" fmla="*/ 67733 w 778933"/>
              <a:gd name="connsiteY1" fmla="*/ 609600 h 660400"/>
              <a:gd name="connsiteX2" fmla="*/ 321733 w 778933"/>
              <a:gd name="connsiteY2" fmla="*/ 626534 h 660400"/>
              <a:gd name="connsiteX3" fmla="*/ 406400 w 778933"/>
              <a:gd name="connsiteY3" fmla="*/ 643467 h 660400"/>
              <a:gd name="connsiteX4" fmla="*/ 524933 w 778933"/>
              <a:gd name="connsiteY4" fmla="*/ 660400 h 660400"/>
              <a:gd name="connsiteX5" fmla="*/ 711200 w 778933"/>
              <a:gd name="connsiteY5" fmla="*/ 643467 h 660400"/>
              <a:gd name="connsiteX6" fmla="*/ 762000 w 778933"/>
              <a:gd name="connsiteY6" fmla="*/ 626534 h 660400"/>
              <a:gd name="connsiteX7" fmla="*/ 778933 w 778933"/>
              <a:gd name="connsiteY7" fmla="*/ 575734 h 660400"/>
              <a:gd name="connsiteX8" fmla="*/ 762000 w 778933"/>
              <a:gd name="connsiteY8" fmla="*/ 558800 h 660400"/>
              <a:gd name="connsiteX9" fmla="*/ 558800 w 778933"/>
              <a:gd name="connsiteY9" fmla="*/ 0 h 660400"/>
              <a:gd name="connsiteX10" fmla="*/ 118533 w 778933"/>
              <a:gd name="connsiteY10" fmla="*/ 67734 h 660400"/>
              <a:gd name="connsiteX11" fmla="*/ 0 w 778933"/>
              <a:gd name="connsiteY11" fmla="*/ 609600 h 660400"/>
              <a:gd name="connsiteX12" fmla="*/ 169333 w 778933"/>
              <a:gd name="connsiteY12" fmla="*/ 592667 h 660400"/>
              <a:gd name="connsiteX13" fmla="*/ 169333 w 778933"/>
              <a:gd name="connsiteY13" fmla="*/ 592667 h 660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78933" h="660400">
                <a:moveTo>
                  <a:pt x="67733" y="609600"/>
                </a:moveTo>
                <a:lnTo>
                  <a:pt x="67733" y="609600"/>
                </a:lnTo>
                <a:cubicBezTo>
                  <a:pt x="152400" y="615245"/>
                  <a:pt x="237300" y="618091"/>
                  <a:pt x="321733" y="626534"/>
                </a:cubicBezTo>
                <a:cubicBezTo>
                  <a:pt x="350371" y="629398"/>
                  <a:pt x="378010" y="638735"/>
                  <a:pt x="406400" y="643467"/>
                </a:cubicBezTo>
                <a:cubicBezTo>
                  <a:pt x="445769" y="650028"/>
                  <a:pt x="485422" y="654756"/>
                  <a:pt x="524933" y="660400"/>
                </a:cubicBezTo>
                <a:cubicBezTo>
                  <a:pt x="587022" y="654756"/>
                  <a:pt x="649482" y="652284"/>
                  <a:pt x="711200" y="643467"/>
                </a:cubicBezTo>
                <a:cubicBezTo>
                  <a:pt x="728870" y="640943"/>
                  <a:pt x="749379" y="639155"/>
                  <a:pt x="762000" y="626534"/>
                </a:cubicBezTo>
                <a:cubicBezTo>
                  <a:pt x="774621" y="613913"/>
                  <a:pt x="773289" y="592667"/>
                  <a:pt x="778933" y="575734"/>
                </a:cubicBezTo>
                <a:cubicBezTo>
                  <a:pt x="758430" y="514225"/>
                  <a:pt x="762000" y="507085"/>
                  <a:pt x="762000" y="558800"/>
                </a:cubicBezTo>
                <a:lnTo>
                  <a:pt x="558800" y="0"/>
                </a:lnTo>
                <a:lnTo>
                  <a:pt x="118533" y="67734"/>
                </a:lnTo>
                <a:lnTo>
                  <a:pt x="0" y="609600"/>
                </a:lnTo>
                <a:lnTo>
                  <a:pt x="169333" y="592667"/>
                </a:lnTo>
                <a:lnTo>
                  <a:pt x="169333" y="592667"/>
                </a:lnTo>
              </a:path>
            </a:pathLst>
          </a:custGeom>
          <a:solidFill>
            <a:srgbClr val="4EB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9457032" y="3521723"/>
            <a:ext cx="15922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Studies</a:t>
            </a:r>
            <a:r>
              <a:rPr lang="it-IT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it-IT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foreign</a:t>
            </a:r>
            <a:r>
              <a:rPr lang="it-IT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universities</a:t>
            </a:r>
            <a:endParaRPr lang="it-IT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0365837" y="5718219"/>
            <a:ext cx="13178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</a:p>
          <a:p>
            <a:pPr algn="ctr"/>
            <a:r>
              <a:rPr lang="it-IT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 and </a:t>
            </a:r>
            <a:r>
              <a:rPr lang="it-IT" sz="1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internship</a:t>
            </a:r>
            <a:endParaRPr lang="it-IT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82752" y="3623099"/>
            <a:ext cx="167379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1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Outplacement </a:t>
            </a:r>
            <a:r>
              <a:rPr lang="it-IT" sz="17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councelling</a:t>
            </a:r>
            <a:endParaRPr lang="it-IT" sz="17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398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112" y="2232419"/>
            <a:ext cx="7164000" cy="1366529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848350"/>
            <a:ext cx="8953500" cy="1009650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8737600" y="5848350"/>
            <a:ext cx="3454400" cy="1009650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asellaDiTesto 6"/>
          <p:cNvSpPr txBox="1"/>
          <p:nvPr/>
        </p:nvSpPr>
        <p:spPr>
          <a:xfrm>
            <a:off x="7758953" y="2407852"/>
            <a:ext cx="41416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DEM is among the 180 Departments of Excellence for the five-year period 2018-2022</a:t>
            </a:r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781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688B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1" name="Immagin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5177" y="2298506"/>
            <a:ext cx="5175103" cy="1978846"/>
          </a:xfrm>
          <a:prstGeom prst="rect">
            <a:avLst/>
          </a:prstGeom>
        </p:spPr>
      </p:pic>
      <p:sp>
        <p:nvSpPr>
          <p:cNvPr id="22" name="Rettangolo 21"/>
          <p:cNvSpPr/>
          <p:nvPr/>
        </p:nvSpPr>
        <p:spPr>
          <a:xfrm>
            <a:off x="2239732" y="4595373"/>
            <a:ext cx="85577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Lectures, exams and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graduation sessions regularly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held online during the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lockdown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 for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19.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First semester of the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a.y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2020/2021 will be delivered </a:t>
            </a:r>
            <a:r>
              <a:rPr lang="en-US" sz="28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line.</a:t>
            </a:r>
            <a:endParaRPr lang="it-IT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000" y="877789"/>
            <a:ext cx="5760000" cy="1102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60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olo isoscele 3"/>
          <p:cNvSpPr/>
          <p:nvPr/>
        </p:nvSpPr>
        <p:spPr>
          <a:xfrm rot="5400000">
            <a:off x="3646026" y="1876020"/>
            <a:ext cx="4603200" cy="701873"/>
          </a:xfrm>
          <a:prstGeom prst="triangle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rgbClr val="B688B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159991" y="2653402"/>
            <a:ext cx="3578961" cy="3043913"/>
          </a:xfrm>
        </p:spPr>
        <p:txBody>
          <a:bodyPr>
            <a:normAutofit/>
          </a:bodyPr>
          <a:lstStyle/>
          <a:p>
            <a:pPr algn="ctr"/>
            <a:r>
              <a:rPr lang="en-US" sz="2800" b="1">
                <a:ea typeface="Helvetica Neue LT Std 65 Medium" charset="0"/>
                <a:cs typeface="Arial"/>
              </a:rPr>
              <a:t>What </a:t>
            </a:r>
            <a:r>
              <a:rPr lang="en-US" sz="2800" b="1" smtClean="0">
                <a:ea typeface="Helvetica Neue LT Std 65 Medium" charset="0"/>
                <a:cs typeface="Arial"/>
              </a:rPr>
              <a:t>DEM</a:t>
            </a:r>
            <a:br>
              <a:rPr lang="en-US" sz="2800" b="1" smtClean="0">
                <a:ea typeface="Helvetica Neue LT Std 65 Medium" charset="0"/>
                <a:cs typeface="Arial"/>
              </a:rPr>
            </a:br>
            <a:r>
              <a:rPr lang="en-US" sz="2800" b="1" smtClean="0">
                <a:ea typeface="Helvetica Neue LT Std 65 Medium" charset="0"/>
                <a:cs typeface="Arial"/>
              </a:rPr>
              <a:t>graduates </a:t>
            </a:r>
            <a:r>
              <a:rPr lang="en-US" sz="2800" b="1" dirty="0" smtClean="0">
                <a:ea typeface="Helvetica Neue LT Std 65 Medium" charset="0"/>
                <a:cs typeface="Arial"/>
              </a:rPr>
              <a:t>do</a:t>
            </a:r>
            <a:br>
              <a:rPr lang="en-US" sz="2800" b="1" dirty="0" smtClean="0">
                <a:ea typeface="Helvetica Neue LT Std 65 Medium" charset="0"/>
                <a:cs typeface="Arial"/>
              </a:rPr>
            </a:br>
            <a:r>
              <a:rPr lang="en-US" sz="2800" b="1" dirty="0" smtClean="0">
                <a:ea typeface="Helvetica Neue LT Std 65 Medium" charset="0"/>
                <a:cs typeface="Arial"/>
              </a:rPr>
              <a:t>…1 </a:t>
            </a:r>
            <a:r>
              <a:rPr lang="en-US" sz="2800" b="1" dirty="0">
                <a:ea typeface="Helvetica Neue LT Std 65 Medium" charset="0"/>
                <a:cs typeface="Arial"/>
              </a:rPr>
              <a:t>year after graduation</a:t>
            </a:r>
            <a:endParaRPr lang="it-IT" sz="2800" b="1" dirty="0">
              <a:ea typeface="Helvetica Neue LT Std 65 Medium" charset="0"/>
              <a:cs typeface="Arial"/>
            </a:endParaRPr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60413" y="2217906"/>
            <a:ext cx="1806041" cy="1113629"/>
          </a:xfrm>
          <a:prstGeom prst="rect">
            <a:avLst/>
          </a:prstGeom>
        </p:spPr>
      </p:pic>
      <p:grpSp>
        <p:nvGrpSpPr>
          <p:cNvPr id="19" name="Gruppo 18"/>
          <p:cNvGrpSpPr/>
          <p:nvPr/>
        </p:nvGrpSpPr>
        <p:grpSpPr>
          <a:xfrm>
            <a:off x="6060478" y="4257536"/>
            <a:ext cx="3094117" cy="1067390"/>
            <a:chOff x="3120336" y="5847187"/>
            <a:chExt cx="3094117" cy="1067390"/>
          </a:xfrm>
        </p:grpSpPr>
        <p:sp>
          <p:nvSpPr>
            <p:cNvPr id="24" name="Rettangolo 23"/>
            <p:cNvSpPr/>
            <p:nvPr/>
          </p:nvSpPr>
          <p:spPr>
            <a:xfrm>
              <a:off x="3504570" y="5847187"/>
              <a:ext cx="2402645" cy="80021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t-IT" sz="28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UniFe</a:t>
              </a:r>
              <a:r>
                <a:rPr lang="it-IT" sz="2800" b="1" dirty="0"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it-IT" sz="2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11.4%</a:t>
              </a:r>
              <a:endParaRPr lang="it-IT" sz="2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it-IT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Italy</a:t>
              </a:r>
              <a:r>
                <a:rPr lang="it-IT" dirty="0" smtClean="0">
                  <a:latin typeface="Arial" panose="020B0604020202020204" pitchFamily="34" charset="0"/>
                  <a:cs typeface="Arial" panose="020B0604020202020204" pitchFamily="34" charset="0"/>
                </a:rPr>
                <a:t>: 7.8%</a:t>
              </a:r>
              <a:endParaRPr lang="it-IT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ettangolo 26"/>
            <p:cNvSpPr/>
            <p:nvPr/>
          </p:nvSpPr>
          <p:spPr>
            <a:xfrm>
              <a:off x="3120336" y="6576023"/>
              <a:ext cx="309411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Engaged in courses or practice</a:t>
              </a:r>
              <a:endParaRPr lang="it-IT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Gruppo 2"/>
          <p:cNvGrpSpPr/>
          <p:nvPr/>
        </p:nvGrpSpPr>
        <p:grpSpPr>
          <a:xfrm>
            <a:off x="6326860" y="1463197"/>
            <a:ext cx="2422458" cy="1121748"/>
            <a:chOff x="6308199" y="1631146"/>
            <a:chExt cx="2422458" cy="1121748"/>
          </a:xfrm>
        </p:grpSpPr>
        <p:grpSp>
          <p:nvGrpSpPr>
            <p:cNvPr id="15" name="Gruppo 14"/>
            <p:cNvGrpSpPr/>
            <p:nvPr/>
          </p:nvGrpSpPr>
          <p:grpSpPr>
            <a:xfrm>
              <a:off x="6308199" y="1631146"/>
              <a:ext cx="2422458" cy="1121748"/>
              <a:chOff x="3494663" y="2461140"/>
              <a:chExt cx="2422458" cy="1121748"/>
            </a:xfrm>
          </p:grpSpPr>
          <p:sp>
            <p:nvSpPr>
              <p:cNvPr id="9" name="Rettangolo 8"/>
              <p:cNvSpPr/>
              <p:nvPr/>
            </p:nvSpPr>
            <p:spPr>
              <a:xfrm>
                <a:off x="3494663" y="2461140"/>
                <a:ext cx="2422458" cy="8002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it-IT" sz="2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UniFe</a:t>
                </a:r>
                <a:r>
                  <a:rPr lang="it-IT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it-IT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77.2%</a:t>
                </a:r>
                <a:endParaRPr lang="it-IT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it-IT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Italy</a:t>
                </a:r>
                <a:r>
                  <a:rPr lang="it-I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78.9%</a:t>
                </a:r>
                <a:endParaRPr lang="it-I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" name="Rettangolo 10"/>
              <p:cNvSpPr/>
              <p:nvPr/>
            </p:nvSpPr>
            <p:spPr>
              <a:xfrm>
                <a:off x="3830518" y="3244334"/>
                <a:ext cx="173637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it-IT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Employment</a:t>
                </a:r>
                <a:r>
                  <a:rPr lang="it-IT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rate</a:t>
                </a:r>
              </a:p>
            </p:txBody>
          </p:sp>
        </p:grpSp>
        <p:sp>
          <p:nvSpPr>
            <p:cNvPr id="64" name="Rettangolo 63"/>
            <p:cNvSpPr/>
            <p:nvPr/>
          </p:nvSpPr>
          <p:spPr>
            <a:xfrm>
              <a:off x="6349428" y="2402955"/>
              <a:ext cx="2340000" cy="36000"/>
            </a:xfrm>
            <a:prstGeom prst="rect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69" name="Rettangolo 68"/>
          <p:cNvSpPr/>
          <p:nvPr/>
        </p:nvSpPr>
        <p:spPr>
          <a:xfrm>
            <a:off x="6476034" y="4987700"/>
            <a:ext cx="2340000" cy="36000"/>
          </a:xfrm>
          <a:prstGeom prst="rect">
            <a:avLst/>
          </a:prstGeom>
          <a:solidFill>
            <a:srgbClr val="B68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9" name="Rettangolo 58"/>
          <p:cNvSpPr/>
          <p:nvPr/>
        </p:nvSpPr>
        <p:spPr>
          <a:xfrm>
            <a:off x="1101598" y="6214795"/>
            <a:ext cx="28733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https://www2.almalaurea.it</a:t>
            </a:r>
          </a:p>
        </p:txBody>
      </p:sp>
      <p:sp>
        <p:nvSpPr>
          <p:cNvPr id="75" name="Triangolo isoscele 74"/>
          <p:cNvSpPr/>
          <p:nvPr/>
        </p:nvSpPr>
        <p:spPr>
          <a:xfrm rot="5400000">
            <a:off x="853262" y="6260610"/>
            <a:ext cx="324000" cy="252000"/>
          </a:xfrm>
          <a:prstGeom prst="triangle">
            <a:avLst/>
          </a:prstGeom>
          <a:solidFill>
            <a:srgbClr val="B68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ttangolo 34"/>
          <p:cNvSpPr/>
          <p:nvPr/>
        </p:nvSpPr>
        <p:spPr>
          <a:xfrm>
            <a:off x="6434805" y="5436764"/>
            <a:ext cx="2422458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UniFe</a:t>
            </a:r>
            <a:r>
              <a:rPr lang="it-IT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12.0%</a:t>
            </a:r>
            <a:endParaRPr lang="it-IT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Italy</a:t>
            </a:r>
            <a:r>
              <a:rPr lang="it-IT" dirty="0" smtClean="0">
                <a:latin typeface="Arial" panose="020B0604020202020204" pitchFamily="34" charset="0"/>
                <a:cs typeface="Arial" panose="020B0604020202020204" pitchFamily="34" charset="0"/>
              </a:rPr>
              <a:t>: 12.5%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ttangolo 37"/>
          <p:cNvSpPr/>
          <p:nvPr/>
        </p:nvSpPr>
        <p:spPr>
          <a:xfrm>
            <a:off x="6659482" y="6196025"/>
            <a:ext cx="197522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Unemployment</a:t>
            </a:r>
            <a:r>
              <a:rPr 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600" dirty="0">
                <a:latin typeface="Arial" panose="020B0604020202020204" pitchFamily="34" charset="0"/>
                <a:cs typeface="Arial" panose="020B0604020202020204" pitchFamily="34" charset="0"/>
              </a:rPr>
              <a:t>rate</a:t>
            </a:r>
          </a:p>
        </p:txBody>
      </p:sp>
      <p:sp>
        <p:nvSpPr>
          <p:cNvPr id="41" name="Rettangolo 40"/>
          <p:cNvSpPr/>
          <p:nvPr/>
        </p:nvSpPr>
        <p:spPr>
          <a:xfrm>
            <a:off x="6476034" y="6193887"/>
            <a:ext cx="2340000" cy="36000"/>
          </a:xfrm>
          <a:prstGeom prst="rect">
            <a:avLst/>
          </a:prstGeom>
          <a:solidFill>
            <a:srgbClr val="B68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42" name="Gruppo 41"/>
          <p:cNvGrpSpPr/>
          <p:nvPr/>
        </p:nvGrpSpPr>
        <p:grpSpPr>
          <a:xfrm>
            <a:off x="4150764" y="1794710"/>
            <a:ext cx="1879826" cy="875045"/>
            <a:chOff x="7104979" y="1745329"/>
            <a:chExt cx="1879826" cy="875045"/>
          </a:xfrm>
        </p:grpSpPr>
        <p:sp>
          <p:nvSpPr>
            <p:cNvPr id="43" name="Rettangolo 42"/>
            <p:cNvSpPr/>
            <p:nvPr/>
          </p:nvSpPr>
          <p:spPr>
            <a:xfrm>
              <a:off x="7248447" y="1745329"/>
              <a:ext cx="1492716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t-IT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UniFe</a:t>
              </a:r>
              <a:r>
                <a:rPr lang="it-IT" b="1" dirty="0"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it-IT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6.7%</a:t>
              </a:r>
              <a:endParaRPr lang="it-IT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it-IT" sz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Italy</a:t>
              </a:r>
              <a:r>
                <a:rPr lang="it-IT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: 4.4%</a:t>
              </a:r>
              <a:endParaRPr lang="it-IT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Rettangolo 43"/>
            <p:cNvSpPr/>
            <p:nvPr/>
          </p:nvSpPr>
          <p:spPr>
            <a:xfrm>
              <a:off x="7437929" y="2312597"/>
              <a:ext cx="121058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Public </a:t>
              </a:r>
              <a:r>
                <a:rPr lang="it-IT" sz="1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sector</a:t>
              </a:r>
              <a:endParaRPr lang="it-IT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ttangolo 45"/>
            <p:cNvSpPr/>
            <p:nvPr/>
          </p:nvSpPr>
          <p:spPr>
            <a:xfrm>
              <a:off x="7104979" y="2284461"/>
              <a:ext cx="1879826" cy="0"/>
            </a:xfrm>
            <a:prstGeom prst="rect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600"/>
            </a:p>
          </p:txBody>
        </p:sp>
        <p:sp>
          <p:nvSpPr>
            <p:cNvPr id="47" name="Rettangolo 46"/>
            <p:cNvSpPr/>
            <p:nvPr/>
          </p:nvSpPr>
          <p:spPr>
            <a:xfrm>
              <a:off x="7208585" y="2309357"/>
              <a:ext cx="1440000" cy="36000"/>
            </a:xfrm>
            <a:prstGeom prst="rect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600"/>
            </a:p>
          </p:txBody>
        </p:sp>
      </p:grpSp>
      <p:grpSp>
        <p:nvGrpSpPr>
          <p:cNvPr id="49" name="Gruppo 48"/>
          <p:cNvGrpSpPr/>
          <p:nvPr/>
        </p:nvGrpSpPr>
        <p:grpSpPr>
          <a:xfrm>
            <a:off x="4280198" y="677491"/>
            <a:ext cx="1620958" cy="903627"/>
            <a:chOff x="7184326" y="3205353"/>
            <a:chExt cx="1620958" cy="903627"/>
          </a:xfrm>
        </p:grpSpPr>
        <p:sp>
          <p:nvSpPr>
            <p:cNvPr id="50" name="Rettangolo 49"/>
            <p:cNvSpPr/>
            <p:nvPr/>
          </p:nvSpPr>
          <p:spPr>
            <a:xfrm>
              <a:off x="7184326" y="3205353"/>
              <a:ext cx="1620958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t-IT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UniFe</a:t>
              </a:r>
              <a:r>
                <a:rPr lang="it-IT" b="1" dirty="0"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it-IT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92.0%</a:t>
              </a:r>
              <a:endParaRPr lang="it-IT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it-IT" sz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Italy</a:t>
              </a:r>
              <a:r>
                <a:rPr lang="it-IT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: 94.0%</a:t>
              </a:r>
              <a:endParaRPr lang="it-IT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ttangolo 50"/>
            <p:cNvSpPr/>
            <p:nvPr/>
          </p:nvSpPr>
          <p:spPr>
            <a:xfrm>
              <a:off x="7329533" y="3801203"/>
              <a:ext cx="132921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Private </a:t>
              </a:r>
              <a:r>
                <a:rPr lang="it-IT" sz="1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sector</a:t>
              </a:r>
              <a:r>
                <a:rPr lang="it-IT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it-IT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Rettangolo 51"/>
            <p:cNvSpPr/>
            <p:nvPr/>
          </p:nvSpPr>
          <p:spPr>
            <a:xfrm>
              <a:off x="7223770" y="3771953"/>
              <a:ext cx="1440000" cy="36000"/>
            </a:xfrm>
            <a:prstGeom prst="rect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600"/>
            </a:p>
          </p:txBody>
        </p:sp>
      </p:grpSp>
      <p:grpSp>
        <p:nvGrpSpPr>
          <p:cNvPr id="53" name="Gruppo 52"/>
          <p:cNvGrpSpPr/>
          <p:nvPr/>
        </p:nvGrpSpPr>
        <p:grpSpPr>
          <a:xfrm>
            <a:off x="4338133" y="2932860"/>
            <a:ext cx="1553630" cy="875937"/>
            <a:chOff x="7236075" y="4633671"/>
            <a:chExt cx="1553630" cy="875937"/>
          </a:xfrm>
        </p:grpSpPr>
        <p:sp>
          <p:nvSpPr>
            <p:cNvPr id="54" name="Rettangolo 53"/>
            <p:cNvSpPr/>
            <p:nvPr/>
          </p:nvSpPr>
          <p:spPr>
            <a:xfrm>
              <a:off x="7248447" y="4633671"/>
              <a:ext cx="1492716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t-IT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UniFe</a:t>
              </a:r>
              <a:r>
                <a:rPr lang="it-IT" b="1" dirty="0"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it-IT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1.3%</a:t>
              </a:r>
              <a:endParaRPr lang="it-IT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it-IT" sz="12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Italy</a:t>
              </a:r>
              <a:r>
                <a:rPr lang="it-IT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: 1.5%</a:t>
              </a:r>
              <a:endParaRPr lang="it-IT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Rettangolo 54"/>
            <p:cNvSpPr/>
            <p:nvPr/>
          </p:nvSpPr>
          <p:spPr>
            <a:xfrm>
              <a:off x="7242487" y="5201831"/>
              <a:ext cx="154721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1400" dirty="0">
                  <a:latin typeface="Arial" panose="020B0604020202020204" pitchFamily="34" charset="0"/>
                  <a:cs typeface="Arial" panose="020B0604020202020204" pitchFamily="34" charset="0"/>
                </a:rPr>
                <a:t>Non </a:t>
              </a:r>
              <a:r>
                <a:rPr lang="it-IT" sz="1400" smtClean="0">
                  <a:latin typeface="Arial" panose="020B0604020202020204" pitchFamily="34" charset="0"/>
                  <a:cs typeface="Arial" panose="020B0604020202020204" pitchFamily="34" charset="0"/>
                </a:rPr>
                <a:t>profit </a:t>
              </a:r>
              <a:r>
                <a:rPr lang="it-IT" sz="1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sector</a:t>
              </a:r>
              <a:endParaRPr lang="it-IT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ttangolo 61"/>
            <p:cNvSpPr/>
            <p:nvPr/>
          </p:nvSpPr>
          <p:spPr>
            <a:xfrm>
              <a:off x="7236075" y="5190357"/>
              <a:ext cx="1440000" cy="36000"/>
            </a:xfrm>
            <a:prstGeom prst="rect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600"/>
            </a:p>
          </p:txBody>
        </p:sp>
      </p:grpSp>
      <p:grpSp>
        <p:nvGrpSpPr>
          <p:cNvPr id="72" name="Gruppo 71"/>
          <p:cNvGrpSpPr/>
          <p:nvPr/>
        </p:nvGrpSpPr>
        <p:grpSpPr>
          <a:xfrm>
            <a:off x="9106071" y="680626"/>
            <a:ext cx="1879826" cy="863204"/>
            <a:chOff x="4921286" y="2002077"/>
            <a:chExt cx="1879826" cy="863204"/>
          </a:xfrm>
        </p:grpSpPr>
        <p:sp>
          <p:nvSpPr>
            <p:cNvPr id="73" name="Rettangolo 72"/>
            <p:cNvSpPr/>
            <p:nvPr/>
          </p:nvSpPr>
          <p:spPr>
            <a:xfrm>
              <a:off x="5024891" y="2002077"/>
              <a:ext cx="1620958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t-IT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UniFe</a:t>
              </a:r>
              <a:r>
                <a:rPr lang="it-IT" b="1" dirty="0"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it-IT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69,3%</a:t>
              </a:r>
              <a:endParaRPr lang="it-IT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it-IT" sz="1200" dirty="0">
                  <a:latin typeface="Arial" panose="020B0604020202020204" pitchFamily="34" charset="0"/>
                  <a:cs typeface="Arial" panose="020B0604020202020204" pitchFamily="34" charset="0"/>
                </a:rPr>
                <a:t>Italia: </a:t>
              </a:r>
              <a:r>
                <a:rPr lang="it-IT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79,8%</a:t>
              </a:r>
              <a:endParaRPr lang="it-IT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Rettangolo 73"/>
            <p:cNvSpPr/>
            <p:nvPr/>
          </p:nvSpPr>
          <p:spPr>
            <a:xfrm>
              <a:off x="5326845" y="2557504"/>
              <a:ext cx="87235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Services</a:t>
              </a:r>
              <a:endParaRPr lang="it-IT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Rettangolo 75"/>
            <p:cNvSpPr/>
            <p:nvPr/>
          </p:nvSpPr>
          <p:spPr>
            <a:xfrm>
              <a:off x="4921286" y="2557504"/>
              <a:ext cx="1879826" cy="0"/>
            </a:xfrm>
            <a:prstGeom prst="rect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600"/>
            </a:p>
          </p:txBody>
        </p:sp>
        <p:sp>
          <p:nvSpPr>
            <p:cNvPr id="77" name="Rettangolo 76"/>
            <p:cNvSpPr/>
            <p:nvPr/>
          </p:nvSpPr>
          <p:spPr>
            <a:xfrm>
              <a:off x="5024892" y="2582400"/>
              <a:ext cx="1440000" cy="36000"/>
            </a:xfrm>
            <a:prstGeom prst="rect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600"/>
            </a:p>
          </p:txBody>
        </p:sp>
      </p:grpSp>
      <p:grpSp>
        <p:nvGrpSpPr>
          <p:cNvPr id="78" name="Gruppo 77"/>
          <p:cNvGrpSpPr/>
          <p:nvPr/>
        </p:nvGrpSpPr>
        <p:grpSpPr>
          <a:xfrm>
            <a:off x="9235505" y="1787453"/>
            <a:ext cx="1620958" cy="889559"/>
            <a:chOff x="4926714" y="3144318"/>
            <a:chExt cx="1620958" cy="889559"/>
          </a:xfrm>
        </p:grpSpPr>
        <p:sp>
          <p:nvSpPr>
            <p:cNvPr id="79" name="Rettangolo 78"/>
            <p:cNvSpPr/>
            <p:nvPr/>
          </p:nvSpPr>
          <p:spPr>
            <a:xfrm>
              <a:off x="4926714" y="3144318"/>
              <a:ext cx="1620958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t-IT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UniFe</a:t>
              </a:r>
              <a:r>
                <a:rPr lang="it-IT" b="1" dirty="0"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it-IT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30,7%</a:t>
              </a:r>
              <a:endParaRPr lang="it-IT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it-IT" sz="1200" dirty="0">
                  <a:latin typeface="Arial" panose="020B0604020202020204" pitchFamily="34" charset="0"/>
                  <a:cs typeface="Arial" panose="020B0604020202020204" pitchFamily="34" charset="0"/>
                </a:rPr>
                <a:t>Italia: </a:t>
              </a:r>
              <a:r>
                <a:rPr lang="it-IT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18,7%</a:t>
              </a:r>
              <a:endParaRPr lang="it-IT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Rettangolo 79"/>
            <p:cNvSpPr/>
            <p:nvPr/>
          </p:nvSpPr>
          <p:spPr>
            <a:xfrm>
              <a:off x="5041516" y="3726100"/>
              <a:ext cx="131799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Manufacturing</a:t>
              </a:r>
              <a:endParaRPr lang="it-IT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Rettangolo 80"/>
            <p:cNvSpPr/>
            <p:nvPr/>
          </p:nvSpPr>
          <p:spPr>
            <a:xfrm>
              <a:off x="4966158" y="3696850"/>
              <a:ext cx="1440000" cy="36000"/>
            </a:xfrm>
            <a:prstGeom prst="rect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600"/>
            </a:p>
          </p:txBody>
        </p:sp>
      </p:grpSp>
      <p:grpSp>
        <p:nvGrpSpPr>
          <p:cNvPr id="82" name="Gruppo 81"/>
          <p:cNvGrpSpPr/>
          <p:nvPr/>
        </p:nvGrpSpPr>
        <p:grpSpPr>
          <a:xfrm>
            <a:off x="9292192" y="2939230"/>
            <a:ext cx="1507584" cy="863196"/>
            <a:chOff x="4983666" y="4469489"/>
            <a:chExt cx="1507584" cy="863196"/>
          </a:xfrm>
        </p:grpSpPr>
        <p:sp>
          <p:nvSpPr>
            <p:cNvPr id="83" name="Rettangolo 82"/>
            <p:cNvSpPr/>
            <p:nvPr/>
          </p:nvSpPr>
          <p:spPr>
            <a:xfrm>
              <a:off x="4998534" y="4469489"/>
              <a:ext cx="1492716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it-IT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UniFe</a:t>
              </a:r>
              <a:r>
                <a:rPr lang="it-IT" b="1" dirty="0"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it-IT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0,0%</a:t>
              </a:r>
              <a:endParaRPr lang="it-IT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it-IT" sz="1200" dirty="0">
                  <a:latin typeface="Arial" panose="020B0604020202020204" pitchFamily="34" charset="0"/>
                  <a:cs typeface="Arial" panose="020B0604020202020204" pitchFamily="34" charset="0"/>
                </a:rPr>
                <a:t>Italia: </a:t>
              </a:r>
              <a:r>
                <a:rPr lang="it-IT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0,7%</a:t>
              </a:r>
              <a:endParaRPr lang="it-IT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Rettangolo 83"/>
            <p:cNvSpPr/>
            <p:nvPr/>
          </p:nvSpPr>
          <p:spPr>
            <a:xfrm>
              <a:off x="5205230" y="5024908"/>
              <a:ext cx="104067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1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Agriculture</a:t>
              </a:r>
              <a:endParaRPr lang="it-IT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Rettangolo 84"/>
            <p:cNvSpPr/>
            <p:nvPr/>
          </p:nvSpPr>
          <p:spPr>
            <a:xfrm>
              <a:off x="4983666" y="5013434"/>
              <a:ext cx="1440000" cy="36000"/>
            </a:xfrm>
            <a:prstGeom prst="rect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600"/>
            </a:p>
          </p:txBody>
        </p:sp>
      </p:grpSp>
      <p:sp>
        <p:nvSpPr>
          <p:cNvPr id="86" name="Triangolo isoscele 85"/>
          <p:cNvSpPr/>
          <p:nvPr/>
        </p:nvSpPr>
        <p:spPr>
          <a:xfrm rot="16200000" flipH="1">
            <a:off x="6801727" y="1920070"/>
            <a:ext cx="4603200" cy="701873"/>
          </a:xfrm>
          <a:prstGeom prst="triangle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rgbClr val="B688B9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9508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692150" y="2443598"/>
            <a:ext cx="10801350" cy="23838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it-IT" sz="3600" b="1" dirty="0" err="1" smtClean="0">
                <a:solidFill>
                  <a:schemeClr val="bg1"/>
                </a:solidFill>
                <a:latin typeface="Arial"/>
                <a:ea typeface="Helvetica Neue LT Std 65 Medium" charset="0"/>
                <a:cs typeface="Arial"/>
              </a:rPr>
              <a:t>Master’s</a:t>
            </a:r>
            <a:r>
              <a:rPr lang="it-IT" sz="3600" b="1" dirty="0" smtClean="0">
                <a:solidFill>
                  <a:schemeClr val="bg1"/>
                </a:solidFill>
                <a:latin typeface="Arial"/>
                <a:ea typeface="Helvetica Neue LT Std 65 Medium" charset="0"/>
                <a:cs typeface="Arial"/>
              </a:rPr>
              <a:t> </a:t>
            </a:r>
            <a:r>
              <a:rPr lang="it-IT" sz="3600" b="1" dirty="0" err="1" smtClean="0">
                <a:solidFill>
                  <a:schemeClr val="bg1"/>
                </a:solidFill>
                <a:latin typeface="Arial"/>
                <a:ea typeface="Helvetica Neue LT Std 65 Medium" charset="0"/>
                <a:cs typeface="Arial"/>
              </a:rPr>
              <a:t>Degree</a:t>
            </a:r>
            <a:r>
              <a:rPr lang="it-IT" sz="3600" b="1" dirty="0" smtClean="0">
                <a:solidFill>
                  <a:schemeClr val="bg1"/>
                </a:solidFill>
                <a:latin typeface="Arial"/>
                <a:ea typeface="Helvetica Neue LT Std 65 Medium" charset="0"/>
                <a:cs typeface="Arial"/>
              </a:rPr>
              <a:t> </a:t>
            </a:r>
            <a:r>
              <a:rPr lang="it-IT" sz="3600" b="1" dirty="0">
                <a:solidFill>
                  <a:schemeClr val="bg1"/>
                </a:solidFill>
                <a:latin typeface="Arial"/>
                <a:ea typeface="Helvetica Neue LT Std 65 Medium" charset="0"/>
                <a:cs typeface="Arial"/>
              </a:rPr>
              <a:t>in</a:t>
            </a:r>
          </a:p>
          <a:p>
            <a:pPr>
              <a:lnSpc>
                <a:spcPct val="100000"/>
              </a:lnSpc>
            </a:pPr>
            <a:r>
              <a:rPr lang="en-US" sz="4000" b="1" dirty="0">
                <a:solidFill>
                  <a:schemeClr val="bg1"/>
                </a:solidFill>
                <a:latin typeface="Arial"/>
                <a:ea typeface="Helvetica Neue LT Std 65 Medium" charset="0"/>
                <a:cs typeface="Arial"/>
              </a:rPr>
              <a:t>Economics, Management and Policies </a:t>
            </a:r>
          </a:p>
          <a:p>
            <a:pPr>
              <a:lnSpc>
                <a:spcPct val="100000"/>
              </a:lnSpc>
            </a:pPr>
            <a:r>
              <a:rPr lang="en-US" sz="4000" b="1" dirty="0">
                <a:solidFill>
                  <a:schemeClr val="bg1"/>
                </a:solidFill>
                <a:latin typeface="Arial"/>
                <a:ea typeface="Helvetica Neue LT Std 65 Medium" charset="0"/>
                <a:cs typeface="Arial"/>
              </a:rPr>
              <a:t>for Global Challenges</a:t>
            </a:r>
          </a:p>
        </p:txBody>
      </p:sp>
      <p:grpSp>
        <p:nvGrpSpPr>
          <p:cNvPr id="7" name="Gruppo 6"/>
          <p:cNvGrpSpPr/>
          <p:nvPr/>
        </p:nvGrpSpPr>
        <p:grpSpPr>
          <a:xfrm>
            <a:off x="2902004" y="5290540"/>
            <a:ext cx="6381642" cy="523220"/>
            <a:chOff x="2612490" y="3550307"/>
            <a:chExt cx="6381642" cy="523220"/>
          </a:xfrm>
        </p:grpSpPr>
        <p:sp>
          <p:nvSpPr>
            <p:cNvPr id="8" name="Rettangolo 7"/>
            <p:cNvSpPr/>
            <p:nvPr/>
          </p:nvSpPr>
          <p:spPr>
            <a:xfrm>
              <a:off x="2931831" y="3550307"/>
              <a:ext cx="606230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www.unife.it/economia/lm.economics</a:t>
              </a:r>
            </a:p>
          </p:txBody>
        </p:sp>
        <p:sp>
          <p:nvSpPr>
            <p:cNvPr id="9" name="Triangolo isoscele 8"/>
            <p:cNvSpPr/>
            <p:nvPr/>
          </p:nvSpPr>
          <p:spPr>
            <a:xfrm rot="5400000">
              <a:off x="2576490" y="3722824"/>
              <a:ext cx="324000" cy="252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" name="Immagin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000" y="877789"/>
            <a:ext cx="5760000" cy="1102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32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contenuto 2"/>
          <p:cNvSpPr txBox="1">
            <a:spLocks/>
          </p:cNvSpPr>
          <p:nvPr/>
        </p:nvSpPr>
        <p:spPr>
          <a:xfrm>
            <a:off x="6563751" y="2036590"/>
            <a:ext cx="4690403" cy="11811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FREE APPLICATION</a:t>
            </a:r>
          </a:p>
          <a:p>
            <a:pPr marL="0" indent="0">
              <a:buNone/>
            </a:pPr>
            <a:r>
              <a:rPr lang="en-US" sz="1800" dirty="0"/>
              <a:t>Enrolling to the Master after the positive evaluation of  the Bachelor’s degree and the scientific background of the applicant</a:t>
            </a:r>
            <a:endParaRPr lang="it-IT" sz="1800" dirty="0"/>
          </a:p>
        </p:txBody>
      </p:sp>
      <p:sp>
        <p:nvSpPr>
          <p:cNvPr id="5" name="Rettangolo 4"/>
          <p:cNvSpPr/>
          <p:nvPr/>
        </p:nvSpPr>
        <p:spPr>
          <a:xfrm>
            <a:off x="5977574" y="1966417"/>
            <a:ext cx="5469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600" dirty="0">
                <a:solidFill>
                  <a:srgbClr val="B688B9"/>
                </a:solidFill>
                <a:sym typeface="Wingdings" panose="05000000000000000000" pitchFamily="2" charset="2"/>
              </a:rPr>
              <a:t></a:t>
            </a:r>
            <a:endParaRPr lang="it-IT" sz="3600" dirty="0">
              <a:solidFill>
                <a:srgbClr val="B688B9"/>
              </a:solidFill>
            </a:endParaRPr>
          </a:p>
        </p:txBody>
      </p:sp>
      <p:cxnSp>
        <p:nvCxnSpPr>
          <p:cNvPr id="22" name="Connettore 1 21"/>
          <p:cNvCxnSpPr/>
          <p:nvPr/>
        </p:nvCxnSpPr>
        <p:spPr>
          <a:xfrm>
            <a:off x="991013" y="3457136"/>
            <a:ext cx="0" cy="2484000"/>
          </a:xfrm>
          <a:prstGeom prst="line">
            <a:avLst/>
          </a:prstGeom>
          <a:ln>
            <a:solidFill>
              <a:srgbClr val="B688B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e 22"/>
          <p:cNvSpPr/>
          <p:nvPr/>
        </p:nvSpPr>
        <p:spPr>
          <a:xfrm>
            <a:off x="883013" y="3763108"/>
            <a:ext cx="216000" cy="216000"/>
          </a:xfrm>
          <a:prstGeom prst="ellipse">
            <a:avLst/>
          </a:prstGeom>
          <a:solidFill>
            <a:srgbClr val="B68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Ovale 23"/>
          <p:cNvSpPr/>
          <p:nvPr/>
        </p:nvSpPr>
        <p:spPr>
          <a:xfrm>
            <a:off x="883013" y="4355569"/>
            <a:ext cx="216000" cy="216000"/>
          </a:xfrm>
          <a:prstGeom prst="ellipse">
            <a:avLst/>
          </a:prstGeom>
          <a:solidFill>
            <a:srgbClr val="B68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Titolo 2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Admission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6940" y="324851"/>
            <a:ext cx="1158340" cy="1335140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6972886" y="3809831"/>
            <a:ext cx="40139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http://www.unife.it/economia/lm.economics/future-students/admission</a:t>
            </a:r>
          </a:p>
        </p:txBody>
      </p:sp>
      <p:sp>
        <p:nvSpPr>
          <p:cNvPr id="26" name="Triangolo isoscele 25"/>
          <p:cNvSpPr/>
          <p:nvPr/>
        </p:nvSpPr>
        <p:spPr>
          <a:xfrm rot="5400000">
            <a:off x="6629120" y="3993745"/>
            <a:ext cx="324000" cy="252000"/>
          </a:xfrm>
          <a:prstGeom prst="triangle">
            <a:avLst/>
          </a:prstGeom>
          <a:solidFill>
            <a:srgbClr val="B68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838200" y="2162411"/>
            <a:ext cx="5013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PREQUISITES</a:t>
            </a:r>
            <a:endParaRPr lang="en-US" dirty="0"/>
          </a:p>
          <a:p>
            <a:r>
              <a:rPr lang="en-US" dirty="0"/>
              <a:t>Bachelor’s degree or an equivalent, with at least:</a:t>
            </a:r>
          </a:p>
        </p:txBody>
      </p:sp>
      <p:sp>
        <p:nvSpPr>
          <p:cNvPr id="27" name="Rettangolo 26"/>
          <p:cNvSpPr/>
          <p:nvPr/>
        </p:nvSpPr>
        <p:spPr>
          <a:xfrm>
            <a:off x="291255" y="2003620"/>
            <a:ext cx="5469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600" dirty="0">
                <a:solidFill>
                  <a:srgbClr val="B688B9"/>
                </a:solidFill>
                <a:sym typeface="Wingdings" panose="05000000000000000000" pitchFamily="2" charset="2"/>
              </a:rPr>
              <a:t></a:t>
            </a:r>
            <a:endParaRPr lang="it-IT" sz="3600" dirty="0">
              <a:solidFill>
                <a:srgbClr val="B688B9"/>
              </a:solidFill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1169352" y="3722804"/>
            <a:ext cx="44271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Economics subject area disciplines (30 ECTS)</a:t>
            </a:r>
          </a:p>
          <a:p>
            <a:endParaRPr lang="en-US" dirty="0"/>
          </a:p>
          <a:p>
            <a:r>
              <a:rPr lang="en-US" dirty="0"/>
              <a:t>Business subject area disciplines (10 ECTS)</a:t>
            </a:r>
          </a:p>
          <a:p>
            <a:endParaRPr lang="en-US" dirty="0"/>
          </a:p>
          <a:p>
            <a:r>
              <a:rPr lang="en-US" dirty="0"/>
              <a:t>Mathematics &amp; Statistics area disciplines (10 ECTS)</a:t>
            </a:r>
          </a:p>
          <a:p>
            <a:endParaRPr lang="en-US" dirty="0"/>
          </a:p>
          <a:p>
            <a:r>
              <a:rPr lang="en-US" dirty="0"/>
              <a:t>Good knowledge of English (at least Level B2)</a:t>
            </a:r>
            <a:endParaRPr lang="it-IT" dirty="0"/>
          </a:p>
        </p:txBody>
      </p:sp>
      <p:sp>
        <p:nvSpPr>
          <p:cNvPr id="31" name="Ovale 30"/>
          <p:cNvSpPr/>
          <p:nvPr/>
        </p:nvSpPr>
        <p:spPr>
          <a:xfrm>
            <a:off x="883013" y="4901866"/>
            <a:ext cx="216000" cy="216000"/>
          </a:xfrm>
          <a:prstGeom prst="ellipse">
            <a:avLst/>
          </a:prstGeom>
          <a:solidFill>
            <a:srgbClr val="B68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Ovale 31"/>
          <p:cNvSpPr/>
          <p:nvPr/>
        </p:nvSpPr>
        <p:spPr>
          <a:xfrm>
            <a:off x="883013" y="5757648"/>
            <a:ext cx="216000" cy="216000"/>
          </a:xfrm>
          <a:prstGeom prst="ellipse">
            <a:avLst/>
          </a:prstGeom>
          <a:solidFill>
            <a:srgbClr val="B688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3658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Two</a:t>
            </a:r>
            <a:r>
              <a:rPr lang="it-IT" dirty="0" smtClean="0"/>
              <a:t> </a:t>
            </a:r>
            <a:r>
              <a:rPr lang="it-IT" dirty="0" err="1"/>
              <a:t>paths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3059329" y="4567535"/>
            <a:ext cx="65482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600" dirty="0"/>
              <a:t>Green Economy and </a:t>
            </a:r>
            <a:r>
              <a:rPr lang="it-IT" sz="3600" dirty="0" err="1"/>
              <a:t>Sustainability</a:t>
            </a:r>
            <a:endParaRPr lang="it-IT" sz="3600" dirty="0"/>
          </a:p>
        </p:txBody>
      </p:sp>
      <p:sp>
        <p:nvSpPr>
          <p:cNvPr id="5" name="Rettangolo 4"/>
          <p:cNvSpPr/>
          <p:nvPr/>
        </p:nvSpPr>
        <p:spPr>
          <a:xfrm>
            <a:off x="3059329" y="2482476"/>
            <a:ext cx="78829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Small and Medium Enterprises (SMEs) in International Markets </a:t>
            </a:r>
          </a:p>
        </p:txBody>
      </p:sp>
      <p:grpSp>
        <p:nvGrpSpPr>
          <p:cNvPr id="10" name="Gruppo 9"/>
          <p:cNvGrpSpPr/>
          <p:nvPr/>
        </p:nvGrpSpPr>
        <p:grpSpPr>
          <a:xfrm>
            <a:off x="1785556" y="2090171"/>
            <a:ext cx="1076406" cy="1477328"/>
            <a:chOff x="1629501" y="2690336"/>
            <a:chExt cx="1076406" cy="1477328"/>
          </a:xfrm>
        </p:grpSpPr>
        <p:sp>
          <p:nvSpPr>
            <p:cNvPr id="8" name="Rettangolo arrotondato 7"/>
            <p:cNvSpPr>
              <a:spLocks noChangeAspect="1"/>
            </p:cNvSpPr>
            <p:nvPr/>
          </p:nvSpPr>
          <p:spPr>
            <a:xfrm>
              <a:off x="1629501" y="2937807"/>
              <a:ext cx="936000" cy="936000"/>
            </a:xfrm>
            <a:prstGeom prst="roundRect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CasellaDiTesto 8"/>
            <p:cNvSpPr txBox="1"/>
            <p:nvPr/>
          </p:nvSpPr>
          <p:spPr>
            <a:xfrm>
              <a:off x="2082018" y="2690336"/>
              <a:ext cx="623889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9000" dirty="0">
                  <a:solidFill>
                    <a:schemeClr val="bg1"/>
                  </a:solidFill>
                  <a:latin typeface="Impact" panose="020B0806030902050204" pitchFamily="34" charset="0"/>
                </a:rPr>
                <a:t>1</a:t>
              </a:r>
            </a:p>
          </p:txBody>
        </p:sp>
      </p:grpSp>
      <p:grpSp>
        <p:nvGrpSpPr>
          <p:cNvPr id="11" name="Gruppo 10"/>
          <p:cNvGrpSpPr/>
          <p:nvPr/>
        </p:nvGrpSpPr>
        <p:grpSpPr>
          <a:xfrm>
            <a:off x="1785556" y="4320064"/>
            <a:ext cx="1159596" cy="1477328"/>
            <a:chOff x="1629501" y="2690336"/>
            <a:chExt cx="1159596" cy="1477328"/>
          </a:xfrm>
        </p:grpSpPr>
        <p:sp>
          <p:nvSpPr>
            <p:cNvPr id="12" name="Rettangolo arrotondato 11"/>
            <p:cNvSpPr>
              <a:spLocks noChangeAspect="1"/>
            </p:cNvSpPr>
            <p:nvPr/>
          </p:nvSpPr>
          <p:spPr>
            <a:xfrm>
              <a:off x="1629501" y="2937807"/>
              <a:ext cx="936000" cy="936000"/>
            </a:xfrm>
            <a:prstGeom prst="roundRect">
              <a:avLst/>
            </a:prstGeom>
            <a:solidFill>
              <a:srgbClr val="B688B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CasellaDiTesto 12"/>
            <p:cNvSpPr txBox="1"/>
            <p:nvPr/>
          </p:nvSpPr>
          <p:spPr>
            <a:xfrm>
              <a:off x="2025746" y="2690336"/>
              <a:ext cx="763351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sz="9000" dirty="0">
                  <a:solidFill>
                    <a:schemeClr val="bg1"/>
                  </a:solidFill>
                  <a:latin typeface="Impact" panose="020B0806030902050204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65629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o 10"/>
          <p:cNvGrpSpPr/>
          <p:nvPr/>
        </p:nvGrpSpPr>
        <p:grpSpPr>
          <a:xfrm>
            <a:off x="801858" y="2082018"/>
            <a:ext cx="1237957" cy="1069145"/>
            <a:chOff x="801858" y="2082018"/>
            <a:chExt cx="1237957" cy="1069145"/>
          </a:xfrm>
        </p:grpSpPr>
        <p:cxnSp>
          <p:nvCxnSpPr>
            <p:cNvPr id="6" name="Connettore 1 5"/>
            <p:cNvCxnSpPr/>
            <p:nvPr/>
          </p:nvCxnSpPr>
          <p:spPr>
            <a:xfrm>
              <a:off x="886265" y="3151163"/>
              <a:ext cx="1153550" cy="0"/>
            </a:xfrm>
            <a:prstGeom prst="line">
              <a:avLst/>
            </a:prstGeom>
            <a:ln w="57150">
              <a:solidFill>
                <a:srgbClr val="B688B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ttangolo 6"/>
            <p:cNvSpPr/>
            <p:nvPr/>
          </p:nvSpPr>
          <p:spPr>
            <a:xfrm>
              <a:off x="1024447" y="2771335"/>
              <a:ext cx="168813" cy="379828"/>
            </a:xfrm>
            <a:prstGeom prst="rect">
              <a:avLst/>
            </a:prstGeom>
            <a:noFill/>
            <a:ln w="38100">
              <a:solidFill>
                <a:srgbClr val="B688B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Rettangolo 7"/>
            <p:cNvSpPr/>
            <p:nvPr/>
          </p:nvSpPr>
          <p:spPr>
            <a:xfrm>
              <a:off x="1317525" y="2647075"/>
              <a:ext cx="168813" cy="504088"/>
            </a:xfrm>
            <a:prstGeom prst="rect">
              <a:avLst/>
            </a:prstGeom>
            <a:noFill/>
            <a:ln w="38100">
              <a:solidFill>
                <a:srgbClr val="B688B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Rettangolo 8"/>
            <p:cNvSpPr/>
            <p:nvPr/>
          </p:nvSpPr>
          <p:spPr>
            <a:xfrm>
              <a:off x="1610604" y="2449142"/>
              <a:ext cx="168813" cy="702021"/>
            </a:xfrm>
            <a:prstGeom prst="rect">
              <a:avLst/>
            </a:prstGeom>
            <a:noFill/>
            <a:ln w="38100">
              <a:solidFill>
                <a:srgbClr val="B688B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Figura a mano libera 9"/>
            <p:cNvSpPr/>
            <p:nvPr/>
          </p:nvSpPr>
          <p:spPr>
            <a:xfrm>
              <a:off x="801858" y="2082018"/>
              <a:ext cx="1055077" cy="647114"/>
            </a:xfrm>
            <a:custGeom>
              <a:avLst/>
              <a:gdLst>
                <a:gd name="connsiteX0" fmla="*/ 0 w 1055077"/>
                <a:gd name="connsiteY0" fmla="*/ 647114 h 647114"/>
                <a:gd name="connsiteX1" fmla="*/ 422031 w 1055077"/>
                <a:gd name="connsiteY1" fmla="*/ 337625 h 647114"/>
                <a:gd name="connsiteX2" fmla="*/ 534573 w 1055077"/>
                <a:gd name="connsiteY2" fmla="*/ 393896 h 647114"/>
                <a:gd name="connsiteX3" fmla="*/ 1055077 w 1055077"/>
                <a:gd name="connsiteY3" fmla="*/ 0 h 647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55077" h="647114">
                  <a:moveTo>
                    <a:pt x="0" y="647114"/>
                  </a:moveTo>
                  <a:lnTo>
                    <a:pt x="422031" y="337625"/>
                  </a:lnTo>
                  <a:lnTo>
                    <a:pt x="534573" y="393896"/>
                  </a:lnTo>
                  <a:lnTo>
                    <a:pt x="1055077" y="0"/>
                  </a:lnTo>
                </a:path>
              </a:pathLst>
            </a:custGeom>
            <a:noFill/>
            <a:ln w="38100">
              <a:solidFill>
                <a:srgbClr val="B688B9"/>
              </a:solidFill>
              <a:headEnd type="none" w="med" len="med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2" name="Titolo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Teaching</a:t>
            </a:r>
            <a:r>
              <a:rPr lang="it-IT" dirty="0" smtClean="0"/>
              <a:t> </a:t>
            </a:r>
            <a:r>
              <a:rPr lang="it-IT" dirty="0" err="1" smtClean="0"/>
              <a:t>methods</a:t>
            </a:r>
            <a:endParaRPr lang="it-IT" dirty="0"/>
          </a:p>
        </p:txBody>
      </p:sp>
      <p:sp>
        <p:nvSpPr>
          <p:cNvPr id="13" name="Segnaposto contenuto 12"/>
          <p:cNvSpPr>
            <a:spLocks noGrp="1"/>
          </p:cNvSpPr>
          <p:nvPr>
            <p:ph idx="1"/>
          </p:nvPr>
        </p:nvSpPr>
        <p:spPr>
          <a:xfrm>
            <a:off x="3402106" y="1825625"/>
            <a:ext cx="7951694" cy="4351338"/>
          </a:xfrm>
        </p:spPr>
        <p:txBody>
          <a:bodyPr/>
          <a:lstStyle/>
          <a:p>
            <a:pPr>
              <a:buClr>
                <a:srgbClr val="B688B9"/>
              </a:buClr>
            </a:pPr>
            <a:r>
              <a:rPr lang="it-IT" dirty="0" err="1" smtClean="0"/>
              <a:t>Lectures</a:t>
            </a:r>
            <a:endParaRPr lang="it-IT" dirty="0" smtClean="0"/>
          </a:p>
          <a:p>
            <a:pPr>
              <a:buClr>
                <a:srgbClr val="B688B9"/>
              </a:buClr>
            </a:pPr>
            <a:r>
              <a:rPr lang="it-IT" dirty="0" smtClean="0"/>
              <a:t>Case </a:t>
            </a:r>
            <a:r>
              <a:rPr lang="it-IT" dirty="0" err="1" smtClean="0"/>
              <a:t>studies</a:t>
            </a:r>
            <a:endParaRPr lang="it-IT" dirty="0" smtClean="0"/>
          </a:p>
          <a:p>
            <a:pPr>
              <a:buClr>
                <a:srgbClr val="B688B9"/>
              </a:buClr>
            </a:pPr>
            <a:r>
              <a:rPr lang="it-IT" dirty="0" smtClean="0"/>
              <a:t>Group </a:t>
            </a:r>
            <a:r>
              <a:rPr lang="it-IT" dirty="0" err="1" smtClean="0"/>
              <a:t>works</a:t>
            </a:r>
            <a:endParaRPr lang="it-IT" dirty="0" smtClean="0"/>
          </a:p>
          <a:p>
            <a:pPr>
              <a:buClr>
                <a:srgbClr val="B688B9"/>
              </a:buClr>
            </a:pPr>
            <a:r>
              <a:rPr lang="it-IT" dirty="0" err="1" smtClean="0"/>
              <a:t>Essays</a:t>
            </a:r>
            <a:endParaRPr lang="it-IT" dirty="0" smtClean="0"/>
          </a:p>
          <a:p>
            <a:pPr>
              <a:buClr>
                <a:srgbClr val="B688B9"/>
              </a:buClr>
            </a:pPr>
            <a:r>
              <a:rPr lang="it-IT" dirty="0" err="1" smtClean="0"/>
              <a:t>Seminars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583555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3653</TotalTime>
  <Words>781</Words>
  <Application>Microsoft Office PowerPoint</Application>
  <PresentationFormat>Widescreen</PresentationFormat>
  <Paragraphs>165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5" baseType="lpstr">
      <vt:lpstr>ＭＳ Ｐゴシック</vt:lpstr>
      <vt:lpstr>Arial</vt:lpstr>
      <vt:lpstr>Calibri</vt:lpstr>
      <vt:lpstr>Calibri Light</vt:lpstr>
      <vt:lpstr>Helvetica Neue LT Std 65 Medium</vt:lpstr>
      <vt:lpstr>Impact</vt:lpstr>
      <vt:lpstr>Wingdings</vt:lpstr>
      <vt:lpstr>Tema di Office</vt:lpstr>
      <vt:lpstr>Presentazione standard di PowerPoint</vt:lpstr>
      <vt:lpstr>What the Department of Economics and Management offers</vt:lpstr>
      <vt:lpstr>Presentazione standard di PowerPoint</vt:lpstr>
      <vt:lpstr>Presentazione standard di PowerPoint</vt:lpstr>
      <vt:lpstr>What DEM graduates do …1 year after graduation</vt:lpstr>
      <vt:lpstr>Presentazione standard di PowerPoint</vt:lpstr>
      <vt:lpstr>Admission</vt:lpstr>
      <vt:lpstr>Two paths</vt:lpstr>
      <vt:lpstr>Teaching methods</vt:lpstr>
      <vt:lpstr>Small and Medium Enterprises (SMEs) in International Markets </vt:lpstr>
      <vt:lpstr>Courses</vt:lpstr>
      <vt:lpstr>Career opportunities</vt:lpstr>
      <vt:lpstr>Green Economy and Sustainability</vt:lpstr>
      <vt:lpstr>Career opportunities</vt:lpstr>
      <vt:lpstr>Courses</vt:lpstr>
      <vt:lpstr>Double Degree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Simone</dc:creator>
  <cp:lastModifiedBy>Giuseppe Marzo</cp:lastModifiedBy>
  <cp:revision>143</cp:revision>
  <dcterms:created xsi:type="dcterms:W3CDTF">2018-11-14T14:16:16Z</dcterms:created>
  <dcterms:modified xsi:type="dcterms:W3CDTF">2020-09-16T07:20:38Z</dcterms:modified>
</cp:coreProperties>
</file>